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7"/>
  </p:notesMasterIdLst>
  <p:sldIdLst>
    <p:sldId id="256" r:id="rId2"/>
    <p:sldId id="366" r:id="rId3"/>
    <p:sldId id="415" r:id="rId4"/>
    <p:sldId id="416" r:id="rId5"/>
    <p:sldId id="417" r:id="rId6"/>
    <p:sldId id="418" r:id="rId7"/>
    <p:sldId id="419" r:id="rId8"/>
    <p:sldId id="420" r:id="rId9"/>
    <p:sldId id="391" r:id="rId10"/>
    <p:sldId id="392" r:id="rId11"/>
    <p:sldId id="395" r:id="rId12"/>
    <p:sldId id="396" r:id="rId13"/>
    <p:sldId id="393" r:id="rId14"/>
    <p:sldId id="397" r:id="rId15"/>
    <p:sldId id="423" r:id="rId16"/>
    <p:sldId id="424" r:id="rId17"/>
    <p:sldId id="421" r:id="rId18"/>
    <p:sldId id="388" r:id="rId19"/>
    <p:sldId id="389" r:id="rId20"/>
    <p:sldId id="422" r:id="rId21"/>
    <p:sldId id="425" r:id="rId22"/>
    <p:sldId id="369" r:id="rId23"/>
    <p:sldId id="367" r:id="rId24"/>
    <p:sldId id="368" r:id="rId25"/>
    <p:sldId id="370"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Consolas" panose="020B0609020204030204" pitchFamily="49" charset="0"/>
      <p:regular r:id="rId32"/>
      <p:bold r:id="rId33"/>
      <p:italic r:id="rId34"/>
      <p:boldItalic r:id="rId35"/>
    </p:embeddedFont>
    <p:embeddedFont>
      <p:font typeface="Roboto Slab" pitchFamily="2" charset="0"/>
      <p:regular r:id="rId36"/>
      <p:bold r:id="rId37"/>
    </p:embeddedFont>
    <p:embeddedFont>
      <p:font typeface="Source Sans Pro" panose="020B0503030403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EA"/>
    <a:srgbClr val="BBE2F9"/>
    <a:srgbClr val="93D0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1" d="100"/>
          <a:sy n="121" d="100"/>
        </p:scale>
        <p:origin x="226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14.fntdata"/></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9277A3-047D-4ED1-B340-18B21C94B30C}" type="doc">
      <dgm:prSet loTypeId="urn:microsoft.com/office/officeart/2005/8/layout/default" loCatId="list" qsTypeId="urn:microsoft.com/office/officeart/2005/8/quickstyle/3d4" qsCatId="3D" csTypeId="urn:microsoft.com/office/officeart/2005/8/colors/accent6_5" csCatId="accent6" phldr="1"/>
      <dgm:spPr/>
      <dgm:t>
        <a:bodyPr/>
        <a:lstStyle/>
        <a:p>
          <a:endParaRPr lang="es-PE"/>
        </a:p>
      </dgm:t>
    </dgm:pt>
    <dgm:pt modelId="{1B86C32B-B010-4C7C-BA3C-97C4845179AE}">
      <dgm:prSet phldrT="[Texto]"/>
      <dgm:spPr>
        <a:solidFill>
          <a:schemeClr val="bg2">
            <a:lumMod val="40000"/>
            <a:lumOff val="60000"/>
            <a:alpha val="90000"/>
          </a:schemeClr>
        </a:solidFill>
      </dgm:spPr>
      <dgm:t>
        <a:bodyPr/>
        <a:lstStyle/>
        <a:p>
          <a:r>
            <a:rPr lang="es-ES" dirty="0">
              <a:solidFill>
                <a:srgbClr val="002060"/>
              </a:solidFill>
            </a:rPr>
            <a:t>Las medidas de tendencia central identifican el centro de una distribución de datos. Proporcionan un único valor que representa un conjunto de valores, facilitando así una comprensión general del conjunto de datos sin tener que examinar cada valor individualmente.</a:t>
          </a:r>
          <a:endParaRPr lang="es-PE" dirty="0">
            <a:solidFill>
              <a:srgbClr val="002060"/>
            </a:solidFill>
          </a:endParaRPr>
        </a:p>
      </dgm:t>
    </dgm:pt>
    <dgm:pt modelId="{CF2D6680-5791-4398-8954-4A54270A7E31}" type="parTrans" cxnId="{C92D1820-01F7-42D6-B25B-44BB5FF939B5}">
      <dgm:prSet/>
      <dgm:spPr/>
      <dgm:t>
        <a:bodyPr/>
        <a:lstStyle/>
        <a:p>
          <a:endParaRPr lang="es-PE">
            <a:solidFill>
              <a:srgbClr val="002060"/>
            </a:solidFill>
          </a:endParaRPr>
        </a:p>
      </dgm:t>
    </dgm:pt>
    <dgm:pt modelId="{BE50BC94-F7ED-4A75-9B99-89BB24C91EB0}" type="sibTrans" cxnId="{C92D1820-01F7-42D6-B25B-44BB5FF939B5}">
      <dgm:prSet/>
      <dgm:spPr/>
      <dgm:t>
        <a:bodyPr/>
        <a:lstStyle/>
        <a:p>
          <a:endParaRPr lang="es-PE">
            <a:solidFill>
              <a:srgbClr val="002060"/>
            </a:solidFill>
          </a:endParaRPr>
        </a:p>
      </dgm:t>
    </dgm:pt>
    <dgm:pt modelId="{B5F16D0A-72A6-4F58-AB18-A525FB708A29}">
      <dgm:prSet phldrT="[Texto]"/>
      <dgm:spPr>
        <a:solidFill>
          <a:schemeClr val="accent2">
            <a:lumMod val="40000"/>
            <a:lumOff val="60000"/>
            <a:alpha val="76667"/>
          </a:schemeClr>
        </a:solidFill>
      </dgm:spPr>
      <dgm:t>
        <a:bodyPr/>
        <a:lstStyle/>
        <a:p>
          <a:r>
            <a:rPr lang="es-ES" dirty="0">
              <a:solidFill>
                <a:srgbClr val="002060"/>
              </a:solidFill>
            </a:rPr>
            <a:t>Las tres medidas de tendencia central más comunes son la media (o promedio), la mediana y la moda.</a:t>
          </a:r>
          <a:endParaRPr lang="es-PE" dirty="0">
            <a:solidFill>
              <a:srgbClr val="002060"/>
            </a:solidFill>
          </a:endParaRPr>
        </a:p>
      </dgm:t>
    </dgm:pt>
    <dgm:pt modelId="{2B1A0C34-DEEF-4FF3-AC0E-5480567F5B62}" type="parTrans" cxnId="{427EB363-22C8-4CEB-83A7-92CB6CA76441}">
      <dgm:prSet/>
      <dgm:spPr/>
      <dgm:t>
        <a:bodyPr/>
        <a:lstStyle/>
        <a:p>
          <a:endParaRPr lang="es-PE">
            <a:solidFill>
              <a:srgbClr val="002060"/>
            </a:solidFill>
          </a:endParaRPr>
        </a:p>
      </dgm:t>
    </dgm:pt>
    <dgm:pt modelId="{B5866865-1BAE-436C-9885-1537B59948C5}" type="sibTrans" cxnId="{427EB363-22C8-4CEB-83A7-92CB6CA76441}">
      <dgm:prSet/>
      <dgm:spPr/>
      <dgm:t>
        <a:bodyPr/>
        <a:lstStyle/>
        <a:p>
          <a:endParaRPr lang="es-PE">
            <a:solidFill>
              <a:srgbClr val="002060"/>
            </a:solidFill>
          </a:endParaRPr>
        </a:p>
      </dgm:t>
    </dgm:pt>
    <dgm:pt modelId="{563D60A5-4AE4-4990-B18F-E8E4530F6B55}">
      <dgm:prSet phldrT="[Texto]"/>
      <dgm:spPr>
        <a:solidFill>
          <a:srgbClr val="00B050">
            <a:alpha val="63333"/>
          </a:srgbClr>
        </a:solidFill>
      </dgm:spPr>
      <dgm:t>
        <a:bodyPr/>
        <a:lstStyle/>
        <a:p>
          <a:r>
            <a:rPr lang="es-ES" dirty="0">
              <a:solidFill>
                <a:srgbClr val="002060"/>
              </a:solidFill>
            </a:rPr>
            <a:t>No todas las medidas de tendencia central son apropiadas para todos los tipos de datos. </a:t>
          </a:r>
          <a:endParaRPr lang="es-PE" dirty="0">
            <a:solidFill>
              <a:srgbClr val="002060"/>
            </a:solidFill>
          </a:endParaRPr>
        </a:p>
      </dgm:t>
    </dgm:pt>
    <dgm:pt modelId="{7D880E8C-EEBB-496C-B286-AB95A05230A3}" type="parTrans" cxnId="{92DC6439-D042-4D22-8ECC-AE309A8BC81C}">
      <dgm:prSet/>
      <dgm:spPr/>
      <dgm:t>
        <a:bodyPr/>
        <a:lstStyle/>
        <a:p>
          <a:endParaRPr lang="es-PE">
            <a:solidFill>
              <a:srgbClr val="002060"/>
            </a:solidFill>
          </a:endParaRPr>
        </a:p>
      </dgm:t>
    </dgm:pt>
    <dgm:pt modelId="{A276ECB3-FB39-44F2-85B6-11164D8BA4C7}" type="sibTrans" cxnId="{92DC6439-D042-4D22-8ECC-AE309A8BC81C}">
      <dgm:prSet/>
      <dgm:spPr/>
      <dgm:t>
        <a:bodyPr/>
        <a:lstStyle/>
        <a:p>
          <a:endParaRPr lang="es-PE">
            <a:solidFill>
              <a:srgbClr val="002060"/>
            </a:solidFill>
          </a:endParaRPr>
        </a:p>
      </dgm:t>
    </dgm:pt>
    <dgm:pt modelId="{2F88BAB2-FBBD-4AA9-AF3B-CB42C3B0CE97}">
      <dgm:prSet phldrT="[Texto]"/>
      <dgm:spPr>
        <a:solidFill>
          <a:schemeClr val="bg1">
            <a:lumMod val="40000"/>
            <a:lumOff val="60000"/>
            <a:alpha val="50000"/>
          </a:schemeClr>
        </a:solidFill>
      </dgm:spPr>
      <dgm:t>
        <a:bodyPr/>
        <a:lstStyle/>
        <a:p>
          <a:r>
            <a:rPr lang="es-ES" dirty="0">
              <a:solidFill>
                <a:srgbClr val="002060"/>
              </a:solidFill>
            </a:rPr>
            <a:t>Es importante tener en cuenta que estas debilidades no invalidan estas medidas de tendencia central, sino que simplemente reflejan que cada una tiene sus limitaciones en ciertos casos y contextos.</a:t>
          </a:r>
          <a:endParaRPr lang="es-PE" dirty="0">
            <a:solidFill>
              <a:srgbClr val="002060"/>
            </a:solidFill>
          </a:endParaRPr>
        </a:p>
      </dgm:t>
    </dgm:pt>
    <dgm:pt modelId="{0F437661-824E-442F-A7F8-BA2DBD4875EB}" type="parTrans" cxnId="{5211B1CF-CDCE-46A9-BDBB-3D76D9626BC4}">
      <dgm:prSet/>
      <dgm:spPr/>
      <dgm:t>
        <a:bodyPr/>
        <a:lstStyle/>
        <a:p>
          <a:endParaRPr lang="es-PE">
            <a:solidFill>
              <a:srgbClr val="002060"/>
            </a:solidFill>
          </a:endParaRPr>
        </a:p>
      </dgm:t>
    </dgm:pt>
    <dgm:pt modelId="{C30ACF39-E6DD-49D1-9832-DF34432B73D4}" type="sibTrans" cxnId="{5211B1CF-CDCE-46A9-BDBB-3D76D9626BC4}">
      <dgm:prSet/>
      <dgm:spPr/>
      <dgm:t>
        <a:bodyPr/>
        <a:lstStyle/>
        <a:p>
          <a:endParaRPr lang="es-PE">
            <a:solidFill>
              <a:srgbClr val="002060"/>
            </a:solidFill>
          </a:endParaRPr>
        </a:p>
      </dgm:t>
    </dgm:pt>
    <dgm:pt modelId="{952C26AA-8083-4B9A-A993-4F6253ADA64D}" type="pres">
      <dgm:prSet presAssocID="{6E9277A3-047D-4ED1-B340-18B21C94B30C}" presName="diagram" presStyleCnt="0">
        <dgm:presLayoutVars>
          <dgm:dir/>
          <dgm:resizeHandles val="exact"/>
        </dgm:presLayoutVars>
      </dgm:prSet>
      <dgm:spPr/>
    </dgm:pt>
    <dgm:pt modelId="{232173E7-E087-4006-ABBD-004A692885D3}" type="pres">
      <dgm:prSet presAssocID="{1B86C32B-B010-4C7C-BA3C-97C4845179AE}" presName="node" presStyleLbl="node1" presStyleIdx="0" presStyleCnt="4">
        <dgm:presLayoutVars>
          <dgm:bulletEnabled val="1"/>
        </dgm:presLayoutVars>
      </dgm:prSet>
      <dgm:spPr/>
    </dgm:pt>
    <dgm:pt modelId="{240063F0-2085-47E1-BDD0-A4BAF7B47E85}" type="pres">
      <dgm:prSet presAssocID="{BE50BC94-F7ED-4A75-9B99-89BB24C91EB0}" presName="sibTrans" presStyleCnt="0"/>
      <dgm:spPr/>
    </dgm:pt>
    <dgm:pt modelId="{70B612E3-C2C6-4D64-9AF4-7CFC0B210BF6}" type="pres">
      <dgm:prSet presAssocID="{B5F16D0A-72A6-4F58-AB18-A525FB708A29}" presName="node" presStyleLbl="node1" presStyleIdx="1" presStyleCnt="4">
        <dgm:presLayoutVars>
          <dgm:bulletEnabled val="1"/>
        </dgm:presLayoutVars>
      </dgm:prSet>
      <dgm:spPr/>
    </dgm:pt>
    <dgm:pt modelId="{29D9C4CB-9B39-45D3-B49B-13966B0957AC}" type="pres">
      <dgm:prSet presAssocID="{B5866865-1BAE-436C-9885-1537B59948C5}" presName="sibTrans" presStyleCnt="0"/>
      <dgm:spPr/>
    </dgm:pt>
    <dgm:pt modelId="{F3F5BB69-E7CF-42E9-8C23-AA217AF16070}" type="pres">
      <dgm:prSet presAssocID="{563D60A5-4AE4-4990-B18F-E8E4530F6B55}" presName="node" presStyleLbl="node1" presStyleIdx="2" presStyleCnt="4">
        <dgm:presLayoutVars>
          <dgm:bulletEnabled val="1"/>
        </dgm:presLayoutVars>
      </dgm:prSet>
      <dgm:spPr/>
    </dgm:pt>
    <dgm:pt modelId="{3297A4A9-ECDE-487F-84FF-FE13FA453BE7}" type="pres">
      <dgm:prSet presAssocID="{A276ECB3-FB39-44F2-85B6-11164D8BA4C7}" presName="sibTrans" presStyleCnt="0"/>
      <dgm:spPr/>
    </dgm:pt>
    <dgm:pt modelId="{B050F687-8FFD-4BF9-96CC-7D9DDF256FB5}" type="pres">
      <dgm:prSet presAssocID="{2F88BAB2-FBBD-4AA9-AF3B-CB42C3B0CE97}" presName="node" presStyleLbl="node1" presStyleIdx="3" presStyleCnt="4">
        <dgm:presLayoutVars>
          <dgm:bulletEnabled val="1"/>
        </dgm:presLayoutVars>
      </dgm:prSet>
      <dgm:spPr/>
    </dgm:pt>
  </dgm:ptLst>
  <dgm:cxnLst>
    <dgm:cxn modelId="{C92D1820-01F7-42D6-B25B-44BB5FF939B5}" srcId="{6E9277A3-047D-4ED1-B340-18B21C94B30C}" destId="{1B86C32B-B010-4C7C-BA3C-97C4845179AE}" srcOrd="0" destOrd="0" parTransId="{CF2D6680-5791-4398-8954-4A54270A7E31}" sibTransId="{BE50BC94-F7ED-4A75-9B99-89BB24C91EB0}"/>
    <dgm:cxn modelId="{FB10542F-6A56-44E4-9A3C-8078171F2A66}" type="presOf" srcId="{563D60A5-4AE4-4990-B18F-E8E4530F6B55}" destId="{F3F5BB69-E7CF-42E9-8C23-AA217AF16070}" srcOrd="0" destOrd="0" presId="urn:microsoft.com/office/officeart/2005/8/layout/default"/>
    <dgm:cxn modelId="{92DC6439-D042-4D22-8ECC-AE309A8BC81C}" srcId="{6E9277A3-047D-4ED1-B340-18B21C94B30C}" destId="{563D60A5-4AE4-4990-B18F-E8E4530F6B55}" srcOrd="2" destOrd="0" parTransId="{7D880E8C-EEBB-496C-B286-AB95A05230A3}" sibTransId="{A276ECB3-FB39-44F2-85B6-11164D8BA4C7}"/>
    <dgm:cxn modelId="{427EB363-22C8-4CEB-83A7-92CB6CA76441}" srcId="{6E9277A3-047D-4ED1-B340-18B21C94B30C}" destId="{B5F16D0A-72A6-4F58-AB18-A525FB708A29}" srcOrd="1" destOrd="0" parTransId="{2B1A0C34-DEEF-4FF3-AC0E-5480567F5B62}" sibTransId="{B5866865-1BAE-436C-9885-1537B59948C5}"/>
    <dgm:cxn modelId="{488D18B8-4FDA-4072-8F92-C2463911A126}" type="presOf" srcId="{1B86C32B-B010-4C7C-BA3C-97C4845179AE}" destId="{232173E7-E087-4006-ABBD-004A692885D3}" srcOrd="0" destOrd="0" presId="urn:microsoft.com/office/officeart/2005/8/layout/default"/>
    <dgm:cxn modelId="{9DA359BA-F6C3-4DCD-9D30-25B5BE1B301D}" type="presOf" srcId="{2F88BAB2-FBBD-4AA9-AF3B-CB42C3B0CE97}" destId="{B050F687-8FFD-4BF9-96CC-7D9DDF256FB5}" srcOrd="0" destOrd="0" presId="urn:microsoft.com/office/officeart/2005/8/layout/default"/>
    <dgm:cxn modelId="{5211B1CF-CDCE-46A9-BDBB-3D76D9626BC4}" srcId="{6E9277A3-047D-4ED1-B340-18B21C94B30C}" destId="{2F88BAB2-FBBD-4AA9-AF3B-CB42C3B0CE97}" srcOrd="3" destOrd="0" parTransId="{0F437661-824E-442F-A7F8-BA2DBD4875EB}" sibTransId="{C30ACF39-E6DD-49D1-9832-DF34432B73D4}"/>
    <dgm:cxn modelId="{EF5385D1-B454-414E-86B3-6F5A9E27A3B1}" type="presOf" srcId="{6E9277A3-047D-4ED1-B340-18B21C94B30C}" destId="{952C26AA-8083-4B9A-A993-4F6253ADA64D}" srcOrd="0" destOrd="0" presId="urn:microsoft.com/office/officeart/2005/8/layout/default"/>
    <dgm:cxn modelId="{DDE56ADE-D93E-4B87-83E2-7584886ACE0D}" type="presOf" srcId="{B5F16D0A-72A6-4F58-AB18-A525FB708A29}" destId="{70B612E3-C2C6-4D64-9AF4-7CFC0B210BF6}" srcOrd="0" destOrd="0" presId="urn:microsoft.com/office/officeart/2005/8/layout/default"/>
    <dgm:cxn modelId="{834B2909-0EC6-4C6C-8B8F-ACC9353FB0F4}" type="presParOf" srcId="{952C26AA-8083-4B9A-A993-4F6253ADA64D}" destId="{232173E7-E087-4006-ABBD-004A692885D3}" srcOrd="0" destOrd="0" presId="urn:microsoft.com/office/officeart/2005/8/layout/default"/>
    <dgm:cxn modelId="{4D7B6E21-49E8-41E8-9723-C42A928F7A99}" type="presParOf" srcId="{952C26AA-8083-4B9A-A993-4F6253ADA64D}" destId="{240063F0-2085-47E1-BDD0-A4BAF7B47E85}" srcOrd="1" destOrd="0" presId="urn:microsoft.com/office/officeart/2005/8/layout/default"/>
    <dgm:cxn modelId="{4C53C541-D946-493D-AADD-1070ED3D1CE1}" type="presParOf" srcId="{952C26AA-8083-4B9A-A993-4F6253ADA64D}" destId="{70B612E3-C2C6-4D64-9AF4-7CFC0B210BF6}" srcOrd="2" destOrd="0" presId="urn:microsoft.com/office/officeart/2005/8/layout/default"/>
    <dgm:cxn modelId="{4AE53C6C-7512-416B-B79A-3F152C324ED4}" type="presParOf" srcId="{952C26AA-8083-4B9A-A993-4F6253ADA64D}" destId="{29D9C4CB-9B39-45D3-B49B-13966B0957AC}" srcOrd="3" destOrd="0" presId="urn:microsoft.com/office/officeart/2005/8/layout/default"/>
    <dgm:cxn modelId="{E5BFF2DD-CD61-4B7B-9947-5DC34015124B}" type="presParOf" srcId="{952C26AA-8083-4B9A-A993-4F6253ADA64D}" destId="{F3F5BB69-E7CF-42E9-8C23-AA217AF16070}" srcOrd="4" destOrd="0" presId="urn:microsoft.com/office/officeart/2005/8/layout/default"/>
    <dgm:cxn modelId="{350C27F5-509A-41E9-AA08-93AFA0E0A327}" type="presParOf" srcId="{952C26AA-8083-4B9A-A993-4F6253ADA64D}" destId="{3297A4A9-ECDE-487F-84FF-FE13FA453BE7}" srcOrd="5" destOrd="0" presId="urn:microsoft.com/office/officeart/2005/8/layout/default"/>
    <dgm:cxn modelId="{841D2BF0-4E5C-481F-BA5B-2052B0DDB1CF}" type="presParOf" srcId="{952C26AA-8083-4B9A-A993-4F6253ADA64D}" destId="{B050F687-8FFD-4BF9-96CC-7D9DDF256FB5}"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2173E7-E087-4006-ABBD-004A692885D3}">
      <dsp:nvSpPr>
        <dsp:cNvPr id="0" name=""/>
        <dsp:cNvSpPr/>
      </dsp:nvSpPr>
      <dsp:spPr>
        <a:xfrm>
          <a:off x="1178659" y="1475"/>
          <a:ext cx="2688718" cy="1613231"/>
        </a:xfrm>
        <a:prstGeom prst="rect">
          <a:avLst/>
        </a:prstGeom>
        <a:solidFill>
          <a:schemeClr val="bg2">
            <a:lumMod val="40000"/>
            <a:lumOff val="60000"/>
            <a:alpha val="9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solidFill>
                <a:srgbClr val="002060"/>
              </a:solidFill>
            </a:rPr>
            <a:t>Las medidas de tendencia central identifican el centro de una distribución de datos. Proporcionan un único valor que representa un conjunto de valores, facilitando así una comprensión general del conjunto de datos sin tener que examinar cada valor individualmente.</a:t>
          </a:r>
          <a:endParaRPr lang="es-PE" sz="1200" kern="1200" dirty="0">
            <a:solidFill>
              <a:srgbClr val="002060"/>
            </a:solidFill>
          </a:endParaRPr>
        </a:p>
      </dsp:txBody>
      <dsp:txXfrm>
        <a:off x="1178659" y="1475"/>
        <a:ext cx="2688718" cy="1613231"/>
      </dsp:txXfrm>
    </dsp:sp>
    <dsp:sp modelId="{70B612E3-C2C6-4D64-9AF4-7CFC0B210BF6}">
      <dsp:nvSpPr>
        <dsp:cNvPr id="0" name=""/>
        <dsp:cNvSpPr/>
      </dsp:nvSpPr>
      <dsp:spPr>
        <a:xfrm>
          <a:off x="4136249" y="1475"/>
          <a:ext cx="2688718" cy="1613231"/>
        </a:xfrm>
        <a:prstGeom prst="rect">
          <a:avLst/>
        </a:prstGeom>
        <a:solidFill>
          <a:schemeClr val="accent2">
            <a:lumMod val="40000"/>
            <a:lumOff val="60000"/>
            <a:alpha val="76667"/>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solidFill>
                <a:srgbClr val="002060"/>
              </a:solidFill>
            </a:rPr>
            <a:t>Las tres medidas de tendencia central más comunes son la media (o promedio), la mediana y la moda.</a:t>
          </a:r>
          <a:endParaRPr lang="es-PE" sz="1200" kern="1200" dirty="0">
            <a:solidFill>
              <a:srgbClr val="002060"/>
            </a:solidFill>
          </a:endParaRPr>
        </a:p>
      </dsp:txBody>
      <dsp:txXfrm>
        <a:off x="4136249" y="1475"/>
        <a:ext cx="2688718" cy="1613231"/>
      </dsp:txXfrm>
    </dsp:sp>
    <dsp:sp modelId="{F3F5BB69-E7CF-42E9-8C23-AA217AF16070}">
      <dsp:nvSpPr>
        <dsp:cNvPr id="0" name=""/>
        <dsp:cNvSpPr/>
      </dsp:nvSpPr>
      <dsp:spPr>
        <a:xfrm>
          <a:off x="1178659" y="1883577"/>
          <a:ext cx="2688718" cy="1613231"/>
        </a:xfrm>
        <a:prstGeom prst="rect">
          <a:avLst/>
        </a:prstGeom>
        <a:solidFill>
          <a:srgbClr val="00B050">
            <a:alpha val="63333"/>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solidFill>
                <a:srgbClr val="002060"/>
              </a:solidFill>
            </a:rPr>
            <a:t>No todas las medidas de tendencia central son apropiadas para todos los tipos de datos. </a:t>
          </a:r>
          <a:endParaRPr lang="es-PE" sz="1200" kern="1200" dirty="0">
            <a:solidFill>
              <a:srgbClr val="002060"/>
            </a:solidFill>
          </a:endParaRPr>
        </a:p>
      </dsp:txBody>
      <dsp:txXfrm>
        <a:off x="1178659" y="1883577"/>
        <a:ext cx="2688718" cy="1613231"/>
      </dsp:txXfrm>
    </dsp:sp>
    <dsp:sp modelId="{B050F687-8FFD-4BF9-96CC-7D9DDF256FB5}">
      <dsp:nvSpPr>
        <dsp:cNvPr id="0" name=""/>
        <dsp:cNvSpPr/>
      </dsp:nvSpPr>
      <dsp:spPr>
        <a:xfrm>
          <a:off x="4136249" y="1883577"/>
          <a:ext cx="2688718" cy="1613231"/>
        </a:xfrm>
        <a:prstGeom prst="rect">
          <a:avLst/>
        </a:prstGeom>
        <a:solidFill>
          <a:schemeClr val="bg1">
            <a:lumMod val="40000"/>
            <a:lumOff val="60000"/>
            <a:alpha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solidFill>
                <a:srgbClr val="002060"/>
              </a:solidFill>
            </a:rPr>
            <a:t>Es importante tener en cuenta que estas debilidades no invalidan estas medidas de tendencia central, sino que simplemente reflejan que cada una tiene sus limitaciones en ciertos casos y contextos.</a:t>
          </a:r>
          <a:endParaRPr lang="es-PE" sz="1200" kern="1200" dirty="0">
            <a:solidFill>
              <a:srgbClr val="002060"/>
            </a:solidFill>
          </a:endParaRPr>
        </a:p>
      </dsp:txBody>
      <dsp:txXfrm>
        <a:off x="4136249" y="1883577"/>
        <a:ext cx="2688718" cy="161323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370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036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654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973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749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0064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315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384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3151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415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043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472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043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788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915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8793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788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88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5667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1473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2365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9292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777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466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6DC0F19-113D-9CD5-B30C-8309EC8021EA}"/>
              </a:ext>
            </a:extLst>
          </p:cNvPr>
          <p:cNvSpPr>
            <a:spLocks noGrp="1"/>
          </p:cNvSpPr>
          <p:nvPr>
            <p:ph type="dt" sz="half" idx="10"/>
          </p:nvPr>
        </p:nvSpPr>
        <p:spPr/>
        <p:txBody>
          <a:bodyPr/>
          <a:lstStyle/>
          <a:p>
            <a:fld id="{E19AA47F-29C7-40CB-9620-8DF3A6F017F4}" type="datetimeFigureOut">
              <a:rPr lang="es-PE" smtClean="0"/>
              <a:t>19/11/2023</a:t>
            </a:fld>
            <a:endParaRPr lang="es-PE"/>
          </a:p>
        </p:txBody>
      </p:sp>
      <p:sp>
        <p:nvSpPr>
          <p:cNvPr id="3" name="Marcador de pie de página 2">
            <a:extLst>
              <a:ext uri="{FF2B5EF4-FFF2-40B4-BE49-F238E27FC236}">
                <a16:creationId xmlns:a16="http://schemas.microsoft.com/office/drawing/2014/main" id="{A6386CDC-54CA-B5D9-71FD-77B120387A91}"/>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4E66F734-170F-8446-3231-AEC1CD501B9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latin typeface="Roboto Slab"/>
              <a:ea typeface="Roboto Slab"/>
              <a:cs typeface="Roboto Slab"/>
              <a:sym typeface="Roboto Slab"/>
            </a:endParaRPr>
          </a:p>
        </p:txBody>
      </p:sp>
    </p:spTree>
    <p:extLst>
      <p:ext uri="{BB962C8B-B14F-4D97-AF65-F5344CB8AC3E}">
        <p14:creationId xmlns:p14="http://schemas.microsoft.com/office/powerpoint/2010/main" val="58644039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2761485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1" name="Google Shape;31;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a:spcBef>
                <a:spcPts val="0"/>
              </a:spcBef>
              <a:spcAft>
                <a:spcPts val="0"/>
              </a:spcAft>
              <a:buSzPts val="3600"/>
              <a:buChar char="■"/>
              <a:defRPr sz="3600" i="1"/>
            </a:lvl9pPr>
          </a:lstStyle>
          <a:p>
            <a:endParaRPr/>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 name="Google Shape;36;p4"/>
          <p:cNvCxnSpPr>
            <a:endCxn id="34"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6416046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‹Nº›</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59" r:id="rId2"/>
    <p:sldLayoutId id="2147483660" r:id="rId3"/>
    <p:sldLayoutId id="2147483661"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www.linkedin.com/in/christianch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hyperlink" Target="https://journal.r-project.org/archive/2021-1/core.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5.gif"/><Relationship Id="rId4" Type="http://schemas.openxmlformats.org/officeDocument/2006/relationships/image" Target="../media/image24.gif"/></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668300" y="974763"/>
            <a:ext cx="5807400" cy="111401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sz="2800" dirty="0">
                <a:solidFill>
                  <a:schemeClr val="bg1">
                    <a:lumMod val="65000"/>
                  </a:schemeClr>
                </a:solidFill>
              </a:rPr>
              <a:t>Fundamentos de R para Ciencias Sociales y Gestión Pública</a:t>
            </a:r>
            <a:endParaRPr sz="2800" dirty="0">
              <a:solidFill>
                <a:schemeClr val="bg1">
                  <a:lumMod val="65000"/>
                </a:schemeClr>
              </a:solidFill>
            </a:endParaRPr>
          </a:p>
        </p:txBody>
      </p:sp>
      <p:pic>
        <p:nvPicPr>
          <p:cNvPr id="2" name="Picture 2" descr="Resultado de imagen para PUCP">
            <a:extLst>
              <a:ext uri="{FF2B5EF4-FFF2-40B4-BE49-F238E27FC236}">
                <a16:creationId xmlns:a16="http://schemas.microsoft.com/office/drawing/2014/main" id="{5CA0DBCA-664E-D9D5-415F-CFD0206F9D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6417" y="221877"/>
            <a:ext cx="1811981" cy="585579"/>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2">
            <a:extLst>
              <a:ext uri="{FF2B5EF4-FFF2-40B4-BE49-F238E27FC236}">
                <a16:creationId xmlns:a16="http://schemas.microsoft.com/office/drawing/2014/main" id="{473DAD6D-219F-E7B7-B9A0-C58B2BD02612}"/>
              </a:ext>
            </a:extLst>
          </p:cNvPr>
          <p:cNvSpPr txBox="1">
            <a:spLocks/>
          </p:cNvSpPr>
          <p:nvPr/>
        </p:nvSpPr>
        <p:spPr>
          <a:xfrm>
            <a:off x="1632593" y="2044400"/>
            <a:ext cx="5878813" cy="15945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9pPr>
          </a:lstStyle>
          <a:p>
            <a:pPr algn="ctr"/>
            <a:r>
              <a:rPr lang="es-ES" sz="2800" dirty="0"/>
              <a:t>Sesión 2:</a:t>
            </a:r>
          </a:p>
          <a:p>
            <a:pPr algn="ctr"/>
            <a:r>
              <a:rPr lang="es-ES" sz="2800" dirty="0"/>
              <a:t>Análisis Exploratorio de Datos</a:t>
            </a:r>
          </a:p>
        </p:txBody>
      </p:sp>
      <p:sp>
        <p:nvSpPr>
          <p:cNvPr id="5" name="CuadroTexto 4">
            <a:extLst>
              <a:ext uri="{FF2B5EF4-FFF2-40B4-BE49-F238E27FC236}">
                <a16:creationId xmlns:a16="http://schemas.microsoft.com/office/drawing/2014/main" id="{D0353594-8323-0432-89C6-21D75624D5ED}"/>
              </a:ext>
            </a:extLst>
          </p:cNvPr>
          <p:cNvSpPr txBox="1"/>
          <p:nvPr/>
        </p:nvSpPr>
        <p:spPr>
          <a:xfrm>
            <a:off x="2286000" y="3799405"/>
            <a:ext cx="4572000" cy="369332"/>
          </a:xfrm>
          <a:prstGeom prst="rect">
            <a:avLst/>
          </a:prstGeom>
          <a:noFill/>
        </p:spPr>
        <p:txBody>
          <a:bodyPr wrap="square">
            <a:spAutoFit/>
          </a:bodyPr>
          <a:lstStyle/>
          <a:p>
            <a:pPr algn="ctr"/>
            <a:r>
              <a:rPr lang="en" sz="1800" dirty="0">
                <a:solidFill>
                  <a:srgbClr val="0091EA"/>
                </a:solidFill>
                <a:latin typeface="Source Sans Pro"/>
                <a:ea typeface="Source Sans Pro"/>
                <a:cs typeface="Source Sans Pro"/>
                <a:sym typeface="Source Sans Pro"/>
              </a:rPr>
              <a:t>Christian Chiroque Ruiz</a:t>
            </a:r>
            <a:endParaRPr lang="es-PE" sz="1800" dirty="0"/>
          </a:p>
        </p:txBody>
      </p:sp>
      <p:sp>
        <p:nvSpPr>
          <p:cNvPr id="7" name="CuadroTexto 6">
            <a:extLst>
              <a:ext uri="{FF2B5EF4-FFF2-40B4-BE49-F238E27FC236}">
                <a16:creationId xmlns:a16="http://schemas.microsoft.com/office/drawing/2014/main" id="{E603791B-1F22-29F5-9D7E-AE4FC79D5B08}"/>
              </a:ext>
            </a:extLst>
          </p:cNvPr>
          <p:cNvSpPr txBox="1"/>
          <p:nvPr/>
        </p:nvSpPr>
        <p:spPr>
          <a:xfrm>
            <a:off x="3786807" y="4442708"/>
            <a:ext cx="1570383" cy="261610"/>
          </a:xfrm>
          <a:prstGeom prst="rect">
            <a:avLst/>
          </a:prstGeom>
          <a:noFill/>
        </p:spPr>
        <p:txBody>
          <a:bodyPr wrap="square">
            <a:spAutoFit/>
          </a:bodyPr>
          <a:lstStyle/>
          <a:p>
            <a:pPr algn="ctr"/>
            <a:r>
              <a:rPr lang="en" sz="1100" dirty="0">
                <a:solidFill>
                  <a:srgbClr val="263238"/>
                </a:solidFill>
                <a:latin typeface="Source Sans Pro"/>
                <a:ea typeface="Source Sans Pro"/>
                <a:cs typeface="Source Sans Pro"/>
                <a:sym typeface="Source Sans Pro"/>
              </a:rPr>
              <a:t>Noviembre 2023</a:t>
            </a:r>
            <a:endParaRPr lang="es-PE" sz="1100" dirty="0"/>
          </a:p>
        </p:txBody>
      </p:sp>
      <p:pic>
        <p:nvPicPr>
          <p:cNvPr id="8" name="Picture 2" descr="LinkedIn Logo - símbolo, significado logotipo, historia, PNG">
            <a:hlinkClick r:id="rId4"/>
            <a:extLst>
              <a:ext uri="{FF2B5EF4-FFF2-40B4-BE49-F238E27FC236}">
                <a16:creationId xmlns:a16="http://schemas.microsoft.com/office/drawing/2014/main" id="{D0DA5466-2041-A3CE-3D0F-CB73C83CBF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015"/>
          <a:stretch/>
        </p:blipFill>
        <p:spPr bwMode="auto">
          <a:xfrm>
            <a:off x="5819767" y="3701712"/>
            <a:ext cx="270933" cy="5647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Google Shape;111;p17">
            <a:extLst>
              <a:ext uri="{FF2B5EF4-FFF2-40B4-BE49-F238E27FC236}">
                <a16:creationId xmlns:a16="http://schemas.microsoft.com/office/drawing/2014/main" id="{3AEFF0C6-CDBE-FC39-1729-C85C927BBA2D}"/>
              </a:ext>
            </a:extLst>
          </p:cNvPr>
          <p:cNvSpPr txBox="1">
            <a:spLocks noGrp="1"/>
          </p:cNvSpPr>
          <p:nvPr>
            <p:ph type="body" idx="1"/>
          </p:nvPr>
        </p:nvSpPr>
        <p:spPr>
          <a:xfrm>
            <a:off x="707323" y="983176"/>
            <a:ext cx="7571700" cy="3573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600"/>
              </a:spcAft>
              <a:buSzPts val="2400"/>
              <a:buChar char="◎"/>
            </a:pPr>
            <a:r>
              <a:rPr lang="es-ES" sz="1800" dirty="0">
                <a:solidFill>
                  <a:srgbClr val="002060"/>
                </a:solidFill>
              </a:rPr>
              <a:t>La varianza es una medida de dispersión que indica qué tan dispersos están los datos con respecto a su media. </a:t>
            </a:r>
          </a:p>
          <a:p>
            <a:pPr marL="457200" lvl="0" indent="-381000" algn="l" rtl="0">
              <a:spcBef>
                <a:spcPts val="0"/>
              </a:spcBef>
              <a:spcAft>
                <a:spcPts val="600"/>
              </a:spcAft>
              <a:buSzPts val="2400"/>
              <a:buChar char="◎"/>
            </a:pPr>
            <a:r>
              <a:rPr lang="es-ES" sz="1800" dirty="0">
                <a:solidFill>
                  <a:srgbClr val="002060"/>
                </a:solidFill>
              </a:rPr>
              <a:t>Matemáticamente, la varianza se define como la media aritmética de los cuadrados de las diferencias entre cada valor de la variable y la media. </a:t>
            </a:r>
          </a:p>
          <a:p>
            <a:pPr marL="457200" lvl="0" indent="-381000" algn="l" rtl="0">
              <a:spcBef>
                <a:spcPts val="0"/>
              </a:spcBef>
              <a:spcAft>
                <a:spcPts val="600"/>
              </a:spcAft>
              <a:buSzPts val="2400"/>
              <a:buChar char="◎"/>
            </a:pPr>
            <a:endParaRPr lang="es-ES" sz="1800" dirty="0">
              <a:solidFill>
                <a:srgbClr val="002060"/>
              </a:solidFill>
            </a:endParaRPr>
          </a:p>
          <a:p>
            <a:pPr marL="457200" lvl="0" indent="-381000" algn="l" rtl="0">
              <a:spcBef>
                <a:spcPts val="0"/>
              </a:spcBef>
              <a:spcAft>
                <a:spcPts val="600"/>
              </a:spcAft>
              <a:buSzPts val="2400"/>
              <a:buChar char="◎"/>
            </a:pPr>
            <a:endParaRPr lang="es-ES" sz="1800" dirty="0">
              <a:solidFill>
                <a:srgbClr val="002060"/>
              </a:solidFill>
            </a:endParaRPr>
          </a:p>
          <a:p>
            <a:pPr marL="457200" lvl="0" indent="-381000" algn="l" rtl="0">
              <a:spcBef>
                <a:spcPts val="0"/>
              </a:spcBef>
              <a:spcAft>
                <a:spcPts val="600"/>
              </a:spcAft>
              <a:buSzPts val="2400"/>
              <a:buChar char="◎"/>
            </a:pPr>
            <a:endParaRPr lang="en" sz="1800" dirty="0">
              <a:solidFill>
                <a:srgbClr val="002060"/>
              </a:solidFill>
            </a:endParaRPr>
          </a:p>
        </p:txBody>
      </p:sp>
      <p:pic>
        <p:nvPicPr>
          <p:cNvPr id="1026" name="Picture 2" descr="Varianza: qué es y cómo se calcula | Sage Advice España">
            <a:extLst>
              <a:ext uri="{FF2B5EF4-FFF2-40B4-BE49-F238E27FC236}">
                <a16:creationId xmlns:a16="http://schemas.microsoft.com/office/drawing/2014/main" id="{094DE690-38A8-E29B-EEDE-AF5BE7EF6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650" y="2331720"/>
            <a:ext cx="4545634" cy="136144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170F74A3-8776-03EE-57BF-86C664D463F1}"/>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6" name="Picture 2" descr="Oducal">
            <a:extLst>
              <a:ext uri="{FF2B5EF4-FFF2-40B4-BE49-F238E27FC236}">
                <a16:creationId xmlns:a16="http://schemas.microsoft.com/office/drawing/2014/main" id="{3D86DA3D-07AD-377B-FEA3-D4EEC10B7629}"/>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68ADD1D-75FC-4AF4-B7B7-75F68038D7E0}"/>
              </a:ext>
            </a:extLst>
          </p:cNvPr>
          <p:cNvSpPr txBox="1"/>
          <p:nvPr/>
        </p:nvSpPr>
        <p:spPr>
          <a:xfrm>
            <a:off x="332015" y="221064"/>
            <a:ext cx="9090509" cy="461665"/>
          </a:xfrm>
          <a:prstGeom prst="rect">
            <a:avLst/>
          </a:prstGeom>
          <a:noFill/>
        </p:spPr>
        <p:txBody>
          <a:bodyPr wrap="square" rtlCol="0">
            <a:spAutoFit/>
          </a:bodyPr>
          <a:lstStyle/>
          <a:p>
            <a:r>
              <a:rPr lang="es-PE" sz="2400" b="1" dirty="0">
                <a:solidFill>
                  <a:srgbClr val="002060"/>
                </a:solidFill>
                <a:latin typeface="Calibri" panose="020F0502020204030204" pitchFamily="34" charset="0"/>
                <a:cs typeface="Calibri" panose="020F0502020204030204" pitchFamily="34" charset="0"/>
              </a:rPr>
              <a:t>&gt; </a:t>
            </a:r>
            <a:r>
              <a:rPr lang="es-ES" sz="2400" b="1" u="sng" dirty="0">
                <a:solidFill>
                  <a:srgbClr val="002060"/>
                </a:solidFill>
                <a:latin typeface="Calibri" panose="020F0502020204030204" pitchFamily="34" charset="0"/>
                <a:cs typeface="Calibri" panose="020F0502020204030204" pitchFamily="34" charset="0"/>
              </a:rPr>
              <a:t>Varianza</a:t>
            </a:r>
            <a:endParaRPr lang="es-PE" sz="2400" b="1" u="sng"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5740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Google Shape;111;p17">
            <a:extLst>
              <a:ext uri="{FF2B5EF4-FFF2-40B4-BE49-F238E27FC236}">
                <a16:creationId xmlns:a16="http://schemas.microsoft.com/office/drawing/2014/main" id="{3AEFF0C6-CDBE-FC39-1729-C85C927BBA2D}"/>
              </a:ext>
            </a:extLst>
          </p:cNvPr>
          <p:cNvSpPr txBox="1">
            <a:spLocks noGrp="1"/>
          </p:cNvSpPr>
          <p:nvPr>
            <p:ph type="body" idx="1"/>
          </p:nvPr>
        </p:nvSpPr>
        <p:spPr>
          <a:xfrm>
            <a:off x="707322" y="983176"/>
            <a:ext cx="7852477" cy="3573600"/>
          </a:xfrm>
          <a:prstGeom prst="rect">
            <a:avLst/>
          </a:prstGeom>
        </p:spPr>
        <p:txBody>
          <a:bodyPr spcFirstLastPara="1" wrap="square" lIns="91425" tIns="91425" rIns="91425" bIns="91425" anchor="t" anchorCtr="0">
            <a:noAutofit/>
          </a:bodyPr>
          <a:lstStyle/>
          <a:p>
            <a:pPr>
              <a:spcBef>
                <a:spcPts val="0"/>
              </a:spcBef>
              <a:spcAft>
                <a:spcPts val="600"/>
              </a:spcAft>
            </a:pPr>
            <a:r>
              <a:rPr lang="es-ES" sz="1800" dirty="0">
                <a:solidFill>
                  <a:srgbClr val="002060"/>
                </a:solidFill>
              </a:rPr>
              <a:t>Por ejemplo, si tenemos un conjunto de datos que representan las edades de 5 personas (20, 22, 24, 26 y 28 años), podemos calcular su varianza de la siguiente manera:</a:t>
            </a:r>
          </a:p>
          <a:p>
            <a:pPr marL="76200" lvl="0" indent="0" algn="l" rtl="0">
              <a:spcBef>
                <a:spcPts val="0"/>
              </a:spcBef>
              <a:spcAft>
                <a:spcPts val="600"/>
              </a:spcAft>
              <a:buSzPts val="2400"/>
              <a:buNone/>
            </a:pPr>
            <a:r>
              <a:rPr lang="es-ES" sz="1800" dirty="0">
                <a:solidFill>
                  <a:srgbClr val="002060"/>
                </a:solidFill>
              </a:rPr>
              <a:t>	Media = (20 + 22 + 24 + 26 + 28) / 5 = 24</a:t>
            </a:r>
          </a:p>
          <a:p>
            <a:pPr marL="76200" lvl="0" indent="0" algn="l" rtl="0">
              <a:spcBef>
                <a:spcPts val="0"/>
              </a:spcBef>
              <a:spcAft>
                <a:spcPts val="600"/>
              </a:spcAft>
              <a:buSzPts val="2400"/>
              <a:buNone/>
            </a:pPr>
            <a:r>
              <a:rPr lang="es-ES" sz="1800" dirty="0">
                <a:solidFill>
                  <a:srgbClr val="002060"/>
                </a:solidFill>
              </a:rPr>
              <a:t>	Varianza = [(20 - 24)</a:t>
            </a:r>
            <a:r>
              <a:rPr lang="es-ES" sz="1800" baseline="30000" dirty="0">
                <a:solidFill>
                  <a:srgbClr val="002060"/>
                </a:solidFill>
              </a:rPr>
              <a:t>2</a:t>
            </a:r>
            <a:r>
              <a:rPr lang="es-ES" sz="1800" dirty="0">
                <a:solidFill>
                  <a:srgbClr val="002060"/>
                </a:solidFill>
              </a:rPr>
              <a:t> + (22 - 24)</a:t>
            </a:r>
            <a:r>
              <a:rPr lang="es-ES" sz="1800" baseline="30000" dirty="0">
                <a:solidFill>
                  <a:srgbClr val="002060"/>
                </a:solidFill>
              </a:rPr>
              <a:t> 2</a:t>
            </a:r>
            <a:r>
              <a:rPr lang="es-ES" sz="1800" dirty="0">
                <a:solidFill>
                  <a:srgbClr val="002060"/>
                </a:solidFill>
              </a:rPr>
              <a:t> + (24 - 24)</a:t>
            </a:r>
            <a:r>
              <a:rPr lang="es-ES" sz="1800" baseline="30000" dirty="0">
                <a:solidFill>
                  <a:srgbClr val="002060"/>
                </a:solidFill>
              </a:rPr>
              <a:t> 2</a:t>
            </a:r>
            <a:r>
              <a:rPr lang="es-ES" sz="1800" dirty="0">
                <a:solidFill>
                  <a:srgbClr val="002060"/>
                </a:solidFill>
              </a:rPr>
              <a:t> + (26 - 24)</a:t>
            </a:r>
            <a:r>
              <a:rPr lang="es-ES" sz="1800" baseline="30000" dirty="0">
                <a:solidFill>
                  <a:srgbClr val="002060"/>
                </a:solidFill>
              </a:rPr>
              <a:t> 2</a:t>
            </a:r>
            <a:r>
              <a:rPr lang="es-ES" sz="1800" dirty="0">
                <a:solidFill>
                  <a:srgbClr val="002060"/>
                </a:solidFill>
              </a:rPr>
              <a:t> + (28 - 24)</a:t>
            </a:r>
            <a:r>
              <a:rPr lang="es-ES" sz="1800" baseline="30000" dirty="0">
                <a:solidFill>
                  <a:srgbClr val="002060"/>
                </a:solidFill>
              </a:rPr>
              <a:t> 2</a:t>
            </a:r>
            <a:r>
              <a:rPr lang="es-ES" sz="1800" dirty="0">
                <a:solidFill>
                  <a:srgbClr val="002060"/>
                </a:solidFill>
              </a:rPr>
              <a:t>] / 5</a:t>
            </a:r>
          </a:p>
          <a:p>
            <a:pPr marL="76200" lvl="0" indent="0" algn="l" rtl="0">
              <a:spcBef>
                <a:spcPts val="0"/>
              </a:spcBef>
              <a:spcAft>
                <a:spcPts val="600"/>
              </a:spcAft>
              <a:buSzPts val="2400"/>
              <a:buNone/>
            </a:pPr>
            <a:r>
              <a:rPr lang="es-ES" sz="1800" dirty="0">
                <a:solidFill>
                  <a:srgbClr val="002060"/>
                </a:solidFill>
              </a:rPr>
              <a:t>	Varianza = (16 + 4 + 0 + 4 + 16) / 5 = 8</a:t>
            </a:r>
          </a:p>
          <a:p>
            <a:pPr>
              <a:spcBef>
                <a:spcPts val="0"/>
              </a:spcBef>
              <a:spcAft>
                <a:spcPts val="600"/>
              </a:spcAft>
            </a:pPr>
            <a:r>
              <a:rPr lang="es-ES" sz="1800" dirty="0">
                <a:solidFill>
                  <a:srgbClr val="002060"/>
                </a:solidFill>
              </a:rPr>
              <a:t>Esto indica que los valores están relativamente cerca de la media, ya que la varianza es relativamente baja.</a:t>
            </a:r>
          </a:p>
          <a:p>
            <a:pPr>
              <a:spcBef>
                <a:spcPts val="0"/>
              </a:spcBef>
              <a:spcAft>
                <a:spcPts val="600"/>
              </a:spcAft>
            </a:pPr>
            <a:endParaRPr lang="en" sz="1800" dirty="0">
              <a:solidFill>
                <a:srgbClr val="002060"/>
              </a:solidFill>
            </a:endParaRPr>
          </a:p>
        </p:txBody>
      </p:sp>
      <p:sp>
        <p:nvSpPr>
          <p:cNvPr id="5" name="Rectángulo 4">
            <a:extLst>
              <a:ext uri="{FF2B5EF4-FFF2-40B4-BE49-F238E27FC236}">
                <a16:creationId xmlns:a16="http://schemas.microsoft.com/office/drawing/2014/main" id="{15FD8DC0-A2EA-6E1C-8D88-0B3ADA71DB61}"/>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6" name="Picture 2" descr="Oducal">
            <a:extLst>
              <a:ext uri="{FF2B5EF4-FFF2-40B4-BE49-F238E27FC236}">
                <a16:creationId xmlns:a16="http://schemas.microsoft.com/office/drawing/2014/main" id="{88408A66-8E79-CE68-66EE-BB308E6A1DA2}"/>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3F54B5B2-7603-B6F8-1E20-FAE4A229057E}"/>
              </a:ext>
            </a:extLst>
          </p:cNvPr>
          <p:cNvSpPr txBox="1"/>
          <p:nvPr/>
        </p:nvSpPr>
        <p:spPr>
          <a:xfrm>
            <a:off x="332015" y="221064"/>
            <a:ext cx="9090509" cy="461665"/>
          </a:xfrm>
          <a:prstGeom prst="rect">
            <a:avLst/>
          </a:prstGeom>
          <a:noFill/>
        </p:spPr>
        <p:txBody>
          <a:bodyPr wrap="square" rtlCol="0">
            <a:spAutoFit/>
          </a:bodyPr>
          <a:lstStyle/>
          <a:p>
            <a:r>
              <a:rPr lang="es-PE" sz="2400" b="1" dirty="0">
                <a:solidFill>
                  <a:srgbClr val="002060"/>
                </a:solidFill>
                <a:latin typeface="Calibri" panose="020F0502020204030204" pitchFamily="34" charset="0"/>
                <a:cs typeface="Calibri" panose="020F0502020204030204" pitchFamily="34" charset="0"/>
              </a:rPr>
              <a:t>&gt; </a:t>
            </a:r>
            <a:r>
              <a:rPr lang="es-ES" sz="2400" b="1" u="sng" dirty="0">
                <a:solidFill>
                  <a:srgbClr val="002060"/>
                </a:solidFill>
                <a:latin typeface="Calibri" panose="020F0502020204030204" pitchFamily="34" charset="0"/>
                <a:cs typeface="Calibri" panose="020F0502020204030204" pitchFamily="34" charset="0"/>
              </a:rPr>
              <a:t>Varianza</a:t>
            </a:r>
            <a:endParaRPr lang="es-PE" sz="2400" b="1" u="sng"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3867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Google Shape;111;p17">
            <a:extLst>
              <a:ext uri="{FF2B5EF4-FFF2-40B4-BE49-F238E27FC236}">
                <a16:creationId xmlns:a16="http://schemas.microsoft.com/office/drawing/2014/main" id="{3AEFF0C6-CDBE-FC39-1729-C85C927BBA2D}"/>
              </a:ext>
            </a:extLst>
          </p:cNvPr>
          <p:cNvSpPr txBox="1">
            <a:spLocks noGrp="1"/>
          </p:cNvSpPr>
          <p:nvPr>
            <p:ph type="body" idx="1"/>
          </p:nvPr>
        </p:nvSpPr>
        <p:spPr>
          <a:xfrm>
            <a:off x="707323" y="983176"/>
            <a:ext cx="7571700" cy="3573600"/>
          </a:xfrm>
          <a:prstGeom prst="rect">
            <a:avLst/>
          </a:prstGeom>
        </p:spPr>
        <p:txBody>
          <a:bodyPr spcFirstLastPara="1" wrap="square" lIns="91425" tIns="91425" rIns="91425" bIns="91425" anchor="t" anchorCtr="0">
            <a:noAutofit/>
          </a:bodyPr>
          <a:lstStyle/>
          <a:p>
            <a:pPr>
              <a:spcBef>
                <a:spcPts val="0"/>
              </a:spcBef>
              <a:spcAft>
                <a:spcPts val="600"/>
              </a:spcAft>
            </a:pPr>
            <a:r>
              <a:rPr lang="es-ES" sz="1800" dirty="0">
                <a:solidFill>
                  <a:srgbClr val="002060"/>
                </a:solidFill>
              </a:rPr>
              <a:t>Hay un inconveniente: Como la varianza es una suma de cuadrados, para su interpretación se necesita compararla con otras varianzas (o ver qué tan lejos del 0 se encuentra) y no se puede interpretar por si misma porque no está en las unidades originales de la variable.</a:t>
            </a:r>
            <a:endParaRPr lang="en" sz="1800" dirty="0">
              <a:solidFill>
                <a:srgbClr val="002060"/>
              </a:solidFill>
            </a:endParaRPr>
          </a:p>
        </p:txBody>
      </p:sp>
      <p:sp>
        <p:nvSpPr>
          <p:cNvPr id="5" name="Rectángulo 4">
            <a:extLst>
              <a:ext uri="{FF2B5EF4-FFF2-40B4-BE49-F238E27FC236}">
                <a16:creationId xmlns:a16="http://schemas.microsoft.com/office/drawing/2014/main" id="{51E83868-8EEC-8091-C360-DB593773E54C}"/>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6" name="Picture 2" descr="Oducal">
            <a:extLst>
              <a:ext uri="{FF2B5EF4-FFF2-40B4-BE49-F238E27FC236}">
                <a16:creationId xmlns:a16="http://schemas.microsoft.com/office/drawing/2014/main" id="{3B8CDD33-C7A9-98A2-248F-8FBACE2E4298}"/>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1EB93591-4C6A-381A-9DD6-DC4CFC4A6305}"/>
              </a:ext>
            </a:extLst>
          </p:cNvPr>
          <p:cNvSpPr txBox="1"/>
          <p:nvPr/>
        </p:nvSpPr>
        <p:spPr>
          <a:xfrm>
            <a:off x="332015" y="221064"/>
            <a:ext cx="9090509" cy="461665"/>
          </a:xfrm>
          <a:prstGeom prst="rect">
            <a:avLst/>
          </a:prstGeom>
          <a:noFill/>
        </p:spPr>
        <p:txBody>
          <a:bodyPr wrap="square" rtlCol="0">
            <a:spAutoFit/>
          </a:bodyPr>
          <a:lstStyle/>
          <a:p>
            <a:r>
              <a:rPr lang="es-PE" sz="2400" b="1" dirty="0">
                <a:solidFill>
                  <a:srgbClr val="002060"/>
                </a:solidFill>
                <a:latin typeface="Calibri" panose="020F0502020204030204" pitchFamily="34" charset="0"/>
                <a:cs typeface="Calibri" panose="020F0502020204030204" pitchFamily="34" charset="0"/>
              </a:rPr>
              <a:t>&gt; </a:t>
            </a:r>
            <a:r>
              <a:rPr lang="es-ES" sz="2400" b="1" u="sng" dirty="0">
                <a:solidFill>
                  <a:srgbClr val="002060"/>
                </a:solidFill>
                <a:latin typeface="Calibri" panose="020F0502020204030204" pitchFamily="34" charset="0"/>
                <a:cs typeface="Calibri" panose="020F0502020204030204" pitchFamily="34" charset="0"/>
              </a:rPr>
              <a:t>Varianza</a:t>
            </a:r>
            <a:endParaRPr lang="es-PE" sz="2400" b="1" u="sng"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118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Google Shape;111;p17">
            <a:extLst>
              <a:ext uri="{FF2B5EF4-FFF2-40B4-BE49-F238E27FC236}">
                <a16:creationId xmlns:a16="http://schemas.microsoft.com/office/drawing/2014/main" id="{3AEFF0C6-CDBE-FC39-1729-C85C927BBA2D}"/>
              </a:ext>
            </a:extLst>
          </p:cNvPr>
          <p:cNvSpPr txBox="1">
            <a:spLocks noGrp="1"/>
          </p:cNvSpPr>
          <p:nvPr>
            <p:ph type="body" idx="1"/>
          </p:nvPr>
        </p:nvSpPr>
        <p:spPr>
          <a:xfrm>
            <a:off x="707323" y="983176"/>
            <a:ext cx="7571700" cy="3573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600"/>
              </a:spcAft>
              <a:buSzPts val="2400"/>
              <a:buChar char="◎"/>
            </a:pPr>
            <a:r>
              <a:rPr lang="es-ES" sz="1800" dirty="0">
                <a:solidFill>
                  <a:srgbClr val="002060"/>
                </a:solidFill>
              </a:rPr>
              <a:t>Es la medida de dispersión más común y se calcula como la raíz cuadrada de la varianza. Nos indica cuánto se desvían los valores de la distribución con respecto a la media.</a:t>
            </a:r>
          </a:p>
          <a:p>
            <a:pPr marL="457200" lvl="0" indent="-381000" algn="l" rtl="0">
              <a:spcBef>
                <a:spcPts val="0"/>
              </a:spcBef>
              <a:spcAft>
                <a:spcPts val="600"/>
              </a:spcAft>
              <a:buSzPts val="2400"/>
              <a:buChar char="◎"/>
            </a:pPr>
            <a:r>
              <a:rPr lang="es-ES" sz="1800" dirty="0">
                <a:solidFill>
                  <a:srgbClr val="002060"/>
                </a:solidFill>
              </a:rPr>
              <a:t>La desviación estándar </a:t>
            </a:r>
            <a:r>
              <a:rPr lang="es-ES" sz="1800" b="1" dirty="0">
                <a:solidFill>
                  <a:srgbClr val="002060"/>
                </a:solidFill>
              </a:rPr>
              <a:t>se expresa en las mismas unidades </a:t>
            </a:r>
            <a:r>
              <a:rPr lang="es-ES" sz="1800" dirty="0">
                <a:solidFill>
                  <a:srgbClr val="002060"/>
                </a:solidFill>
              </a:rPr>
              <a:t>que los datos originales, lo que la hace fácilmente interpretable. </a:t>
            </a:r>
          </a:p>
          <a:p>
            <a:pPr marL="457200" lvl="0" indent="-381000" algn="l" rtl="0">
              <a:spcBef>
                <a:spcPts val="0"/>
              </a:spcBef>
              <a:spcAft>
                <a:spcPts val="600"/>
              </a:spcAft>
              <a:buSzPts val="2400"/>
              <a:buChar char="◎"/>
            </a:pPr>
            <a:r>
              <a:rPr lang="es-ES" sz="1800" dirty="0">
                <a:solidFill>
                  <a:srgbClr val="002060"/>
                </a:solidFill>
              </a:rPr>
              <a:t>Una desviación estándar pequeña indica que los datos están muy concentrados alrededor de la media, mientras que una desviación estándar grande indica que los datos están más dispersos y que existe una mayor variabilidad en los mismos.</a:t>
            </a:r>
          </a:p>
          <a:p>
            <a:pPr marL="457200" lvl="0" indent="-381000" algn="l" rtl="0">
              <a:spcBef>
                <a:spcPts val="0"/>
              </a:spcBef>
              <a:spcAft>
                <a:spcPts val="600"/>
              </a:spcAft>
              <a:buSzPts val="2400"/>
              <a:buChar char="◎"/>
            </a:pPr>
            <a:r>
              <a:rPr lang="en" sz="1800" dirty="0">
                <a:solidFill>
                  <a:srgbClr val="002060"/>
                </a:solidFill>
              </a:rPr>
              <a:t>En el ejemplo anterior en el que la varianza era 8, la desviación estándar es 1.41.</a:t>
            </a:r>
          </a:p>
        </p:txBody>
      </p:sp>
      <p:sp>
        <p:nvSpPr>
          <p:cNvPr id="5" name="Rectángulo 4">
            <a:extLst>
              <a:ext uri="{FF2B5EF4-FFF2-40B4-BE49-F238E27FC236}">
                <a16:creationId xmlns:a16="http://schemas.microsoft.com/office/drawing/2014/main" id="{2BA923F9-EB84-C145-F912-03AEEA93CCC8}"/>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6" name="Picture 2" descr="Oducal">
            <a:extLst>
              <a:ext uri="{FF2B5EF4-FFF2-40B4-BE49-F238E27FC236}">
                <a16:creationId xmlns:a16="http://schemas.microsoft.com/office/drawing/2014/main" id="{E7317BE4-B486-0D73-47E4-54267B667BF6}"/>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BE88FE01-9643-AE92-4355-CB5A78CB6E3F}"/>
              </a:ext>
            </a:extLst>
          </p:cNvPr>
          <p:cNvSpPr txBox="1"/>
          <p:nvPr/>
        </p:nvSpPr>
        <p:spPr>
          <a:xfrm>
            <a:off x="332015" y="221064"/>
            <a:ext cx="9090509" cy="461665"/>
          </a:xfrm>
          <a:prstGeom prst="rect">
            <a:avLst/>
          </a:prstGeom>
          <a:noFill/>
        </p:spPr>
        <p:txBody>
          <a:bodyPr wrap="square" rtlCol="0">
            <a:spAutoFit/>
          </a:bodyPr>
          <a:lstStyle/>
          <a:p>
            <a:r>
              <a:rPr lang="es-PE" sz="2400" b="1" dirty="0">
                <a:solidFill>
                  <a:srgbClr val="002060"/>
                </a:solidFill>
                <a:latin typeface="Calibri" panose="020F0502020204030204" pitchFamily="34" charset="0"/>
                <a:cs typeface="Calibri" panose="020F0502020204030204" pitchFamily="34" charset="0"/>
              </a:rPr>
              <a:t>&gt; </a:t>
            </a:r>
            <a:r>
              <a:rPr lang="es-ES" sz="2400" b="1" u="sng" dirty="0">
                <a:solidFill>
                  <a:srgbClr val="002060"/>
                </a:solidFill>
                <a:latin typeface="Calibri" panose="020F0502020204030204" pitchFamily="34" charset="0"/>
                <a:cs typeface="Calibri" panose="020F0502020204030204" pitchFamily="34" charset="0"/>
              </a:rPr>
              <a:t>Desviación estándar</a:t>
            </a:r>
            <a:endParaRPr lang="es-PE" sz="2400" b="1" u="sng"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5518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sz="1600" dirty="0">
                <a:solidFill>
                  <a:srgbClr val="002060"/>
                </a:solidFill>
              </a:rPr>
              <a:t>En general, la desviación estándar se utiliza con más frecuencia que la varianza, ya que tiene la misma unidad que los datos originales, mientras que la varianza tiene unidades al cuadrado.</a:t>
            </a:r>
          </a:p>
          <a:p>
            <a:pPr marL="0" lvl="0" indent="0" algn="ctr" rtl="0">
              <a:spcBef>
                <a:spcPts val="600"/>
              </a:spcBef>
              <a:spcAft>
                <a:spcPts val="0"/>
              </a:spcAft>
              <a:buNone/>
            </a:pPr>
            <a:endParaRPr lang="es-ES" sz="1600" dirty="0">
              <a:solidFill>
                <a:srgbClr val="002060"/>
              </a:solidFill>
            </a:endParaRPr>
          </a:p>
          <a:p>
            <a:pPr marL="0" lvl="0" indent="0" algn="ctr" rtl="0">
              <a:spcBef>
                <a:spcPts val="600"/>
              </a:spcBef>
              <a:spcAft>
                <a:spcPts val="0"/>
              </a:spcAft>
              <a:buNone/>
            </a:pPr>
            <a:r>
              <a:rPr lang="es-ES" sz="1600" dirty="0">
                <a:solidFill>
                  <a:srgbClr val="002060"/>
                </a:solidFill>
              </a:rPr>
              <a:t>Sin embargo, la varianza puede ser preferible en ciertos casos. Por ejemplo, la varianza tiene propiedades matemáticas importantes que la hacen útil en algunos tipos de análisis y cálculos más complejos. En general, la elección entre usar la desviación estándar o la varianza depende del contexto y del objetivo de nuestro análisis.</a:t>
            </a:r>
            <a:endParaRPr sz="1600" dirty="0">
              <a:solidFill>
                <a:srgbClr val="002060"/>
              </a:solidFill>
            </a:endParaRPr>
          </a:p>
        </p:txBody>
      </p:sp>
      <p:sp>
        <p:nvSpPr>
          <p:cNvPr id="3" name="Rectángulo 2">
            <a:extLst>
              <a:ext uri="{FF2B5EF4-FFF2-40B4-BE49-F238E27FC236}">
                <a16:creationId xmlns:a16="http://schemas.microsoft.com/office/drawing/2014/main" id="{3BEA129C-EFA7-18F9-B9BD-48FF68C46C59}"/>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4" name="Picture 2" descr="Oducal">
            <a:extLst>
              <a:ext uri="{FF2B5EF4-FFF2-40B4-BE49-F238E27FC236}">
                <a16:creationId xmlns:a16="http://schemas.microsoft.com/office/drawing/2014/main" id="{55A0D941-34C6-4398-2E70-740F6D3DF8E6}"/>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079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Google Shape;111;p17">
            <a:extLst>
              <a:ext uri="{FF2B5EF4-FFF2-40B4-BE49-F238E27FC236}">
                <a16:creationId xmlns:a16="http://schemas.microsoft.com/office/drawing/2014/main" id="{3AEFF0C6-CDBE-FC39-1729-C85C927BBA2D}"/>
              </a:ext>
            </a:extLst>
          </p:cNvPr>
          <p:cNvSpPr txBox="1">
            <a:spLocks noGrp="1"/>
          </p:cNvSpPr>
          <p:nvPr>
            <p:ph type="body" idx="1"/>
          </p:nvPr>
        </p:nvSpPr>
        <p:spPr>
          <a:xfrm>
            <a:off x="707323" y="983176"/>
            <a:ext cx="7571700" cy="3573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600"/>
              </a:spcAft>
              <a:buSzPts val="2400"/>
              <a:buChar char="◎"/>
            </a:pPr>
            <a:r>
              <a:rPr lang="es-ES" sz="1800" dirty="0">
                <a:solidFill>
                  <a:srgbClr val="002060"/>
                </a:solidFill>
              </a:rPr>
              <a:t>El coeficiente de variación (CV) es una medida relativa de la dispersión que describe la variabilidad de una muestra en relación con su media, expresada en porcentaje.</a:t>
            </a:r>
          </a:p>
          <a:p>
            <a:pPr marL="457200" lvl="0" indent="-381000" algn="l" rtl="0">
              <a:spcBef>
                <a:spcPts val="0"/>
              </a:spcBef>
              <a:spcAft>
                <a:spcPts val="600"/>
              </a:spcAft>
              <a:buSzPts val="2400"/>
              <a:buChar char="◎"/>
            </a:pPr>
            <a:r>
              <a:rPr lang="es-ES" sz="1800" dirty="0">
                <a:solidFill>
                  <a:srgbClr val="002060"/>
                </a:solidFill>
              </a:rPr>
              <a:t>Es especialmente útil para comparar la variabilidad de dos o más conjuntos de datos con diferentes unidades o escalas, ya que proporciona una medida de dispersión relativa en lugar de absoluta.</a:t>
            </a:r>
          </a:p>
          <a:p>
            <a:pPr marL="457200" lvl="0" indent="-381000" algn="l" rtl="0">
              <a:spcBef>
                <a:spcPts val="0"/>
              </a:spcBef>
              <a:spcAft>
                <a:spcPts val="600"/>
              </a:spcAft>
              <a:buSzPts val="2400"/>
              <a:buChar char="◎"/>
            </a:pPr>
            <a:r>
              <a:rPr lang="es-ES" sz="1800" dirty="0">
                <a:solidFill>
                  <a:srgbClr val="002060"/>
                </a:solidFill>
              </a:rPr>
              <a:t>Se calcula como la desviación estándar dividida por la media (valor absoluto), multiplicada por 100</a:t>
            </a:r>
            <a:endParaRPr lang="en" sz="1800" dirty="0">
              <a:solidFill>
                <a:srgbClr val="002060"/>
              </a:solidFill>
            </a:endParaRPr>
          </a:p>
        </p:txBody>
      </p:sp>
      <p:sp>
        <p:nvSpPr>
          <p:cNvPr id="5" name="Rectángulo 4">
            <a:extLst>
              <a:ext uri="{FF2B5EF4-FFF2-40B4-BE49-F238E27FC236}">
                <a16:creationId xmlns:a16="http://schemas.microsoft.com/office/drawing/2014/main" id="{2BA923F9-EB84-C145-F912-03AEEA93CCC8}"/>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6" name="Picture 2" descr="Oducal">
            <a:extLst>
              <a:ext uri="{FF2B5EF4-FFF2-40B4-BE49-F238E27FC236}">
                <a16:creationId xmlns:a16="http://schemas.microsoft.com/office/drawing/2014/main" id="{E7317BE4-B486-0D73-47E4-54267B667BF6}"/>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BE88FE01-9643-AE92-4355-CB5A78CB6E3F}"/>
              </a:ext>
            </a:extLst>
          </p:cNvPr>
          <p:cNvSpPr txBox="1"/>
          <p:nvPr/>
        </p:nvSpPr>
        <p:spPr>
          <a:xfrm>
            <a:off x="332015" y="221064"/>
            <a:ext cx="9090509" cy="461665"/>
          </a:xfrm>
          <a:prstGeom prst="rect">
            <a:avLst/>
          </a:prstGeom>
          <a:noFill/>
        </p:spPr>
        <p:txBody>
          <a:bodyPr wrap="square" rtlCol="0">
            <a:spAutoFit/>
          </a:bodyPr>
          <a:lstStyle/>
          <a:p>
            <a:r>
              <a:rPr lang="es-PE" sz="2400" b="1" dirty="0">
                <a:solidFill>
                  <a:srgbClr val="002060"/>
                </a:solidFill>
                <a:latin typeface="Calibri" panose="020F0502020204030204" pitchFamily="34" charset="0"/>
                <a:cs typeface="Calibri" panose="020F0502020204030204" pitchFamily="34" charset="0"/>
              </a:rPr>
              <a:t>&gt; </a:t>
            </a:r>
            <a:r>
              <a:rPr lang="es-ES" sz="2400" b="1" u="sng" dirty="0">
                <a:solidFill>
                  <a:srgbClr val="002060"/>
                </a:solidFill>
                <a:latin typeface="Calibri" panose="020F0502020204030204" pitchFamily="34" charset="0"/>
                <a:cs typeface="Calibri" panose="020F0502020204030204" pitchFamily="34" charset="0"/>
              </a:rPr>
              <a:t>Coeficiente de variación</a:t>
            </a:r>
            <a:endParaRPr lang="es-PE" sz="2400" b="1" u="sng" dirty="0">
              <a:solidFill>
                <a:srgbClr val="002060"/>
              </a:solidFill>
              <a:latin typeface="Calibri" panose="020F0502020204030204" pitchFamily="34" charset="0"/>
              <a:cs typeface="Calibri" panose="020F0502020204030204" pitchFamily="34" charset="0"/>
            </a:endParaRPr>
          </a:p>
        </p:txBody>
      </p:sp>
      <p:pic>
        <p:nvPicPr>
          <p:cNvPr id="1026" name="Picture 2" descr="Coeficiente De Variacion Formula">
            <a:extLst>
              <a:ext uri="{FF2B5EF4-FFF2-40B4-BE49-F238E27FC236}">
                <a16:creationId xmlns:a16="http://schemas.microsoft.com/office/drawing/2014/main" id="{07BBBAC3-BB40-BFF1-3681-2DA33460C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3137128"/>
            <a:ext cx="2857500" cy="130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220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Google Shape;111;p17">
            <a:extLst>
              <a:ext uri="{FF2B5EF4-FFF2-40B4-BE49-F238E27FC236}">
                <a16:creationId xmlns:a16="http://schemas.microsoft.com/office/drawing/2014/main" id="{3AEFF0C6-CDBE-FC39-1729-C85C927BBA2D}"/>
              </a:ext>
            </a:extLst>
          </p:cNvPr>
          <p:cNvSpPr txBox="1">
            <a:spLocks noGrp="1"/>
          </p:cNvSpPr>
          <p:nvPr>
            <p:ph type="body" idx="1"/>
          </p:nvPr>
        </p:nvSpPr>
        <p:spPr>
          <a:xfrm>
            <a:off x="332015" y="730498"/>
            <a:ext cx="8498718" cy="3573600"/>
          </a:xfrm>
          <a:prstGeom prst="rect">
            <a:avLst/>
          </a:prstGeom>
        </p:spPr>
        <p:txBody>
          <a:bodyPr spcFirstLastPara="1" wrap="square" lIns="91425" tIns="91425" rIns="91425" bIns="91425" anchor="t" anchorCtr="0">
            <a:noAutofit/>
          </a:bodyPr>
          <a:lstStyle/>
          <a:p>
            <a:pPr marL="76200" indent="0" algn="l">
              <a:buNone/>
            </a:pPr>
            <a:r>
              <a:rPr lang="es-ES" sz="1500" b="0" i="0" dirty="0">
                <a:solidFill>
                  <a:srgbClr val="002060"/>
                </a:solidFill>
                <a:effectLst/>
                <a:latin typeface="Söhne"/>
              </a:rPr>
              <a:t>Supongamos que estamos comparando la variabilidad en los salarios de dos empresas, A y B.</a:t>
            </a:r>
          </a:p>
          <a:p>
            <a:pPr marL="76200" indent="0" algn="l">
              <a:buNone/>
            </a:pPr>
            <a:r>
              <a:rPr lang="es-ES" sz="1500" b="0" i="0" dirty="0">
                <a:solidFill>
                  <a:srgbClr val="002060"/>
                </a:solidFill>
                <a:effectLst/>
                <a:latin typeface="Söhne"/>
              </a:rPr>
              <a:t>Empresa A:</a:t>
            </a:r>
          </a:p>
          <a:p>
            <a:pPr algn="l">
              <a:buFont typeface="Arial" panose="020B0604020202020204" pitchFamily="34" charset="0"/>
              <a:buChar char="•"/>
            </a:pPr>
            <a:r>
              <a:rPr lang="es-ES" sz="1500" b="0" i="0" dirty="0">
                <a:solidFill>
                  <a:srgbClr val="002060"/>
                </a:solidFill>
                <a:effectLst/>
                <a:latin typeface="Söhne"/>
              </a:rPr>
              <a:t>Salarios en dólares: $40,000, $42,000, $43,000, $41,000, $44,000.</a:t>
            </a:r>
          </a:p>
          <a:p>
            <a:pPr algn="l">
              <a:buFont typeface="Arial" panose="020B0604020202020204" pitchFamily="34" charset="0"/>
              <a:buChar char="•"/>
            </a:pPr>
            <a:r>
              <a:rPr lang="es-ES" sz="1500" b="0" i="0" dirty="0">
                <a:solidFill>
                  <a:srgbClr val="002060"/>
                </a:solidFill>
                <a:effectLst/>
                <a:latin typeface="Söhne"/>
              </a:rPr>
              <a:t>Media: $42,000.</a:t>
            </a:r>
          </a:p>
          <a:p>
            <a:pPr algn="l">
              <a:buFont typeface="Arial" panose="020B0604020202020204" pitchFamily="34" charset="0"/>
              <a:buChar char="•"/>
            </a:pPr>
            <a:r>
              <a:rPr lang="es-ES" sz="1500" b="0" i="0" dirty="0">
                <a:solidFill>
                  <a:srgbClr val="002060"/>
                </a:solidFill>
                <a:effectLst/>
                <a:latin typeface="Söhne"/>
              </a:rPr>
              <a:t>Desviación estándar: $1,414.</a:t>
            </a:r>
          </a:p>
          <a:p>
            <a:pPr algn="l">
              <a:buFont typeface="Arial" panose="020B0604020202020204" pitchFamily="34" charset="0"/>
              <a:buChar char="•"/>
            </a:pPr>
            <a:r>
              <a:rPr lang="es-ES" sz="1500" b="0" i="0" dirty="0">
                <a:solidFill>
                  <a:srgbClr val="002060"/>
                </a:solidFill>
                <a:effectLst/>
                <a:latin typeface="Söhne"/>
              </a:rPr>
              <a:t>Coeficiente de variación (CV): </a:t>
            </a:r>
            <a:r>
              <a:rPr lang="es-ES" sz="1500" b="0" i="0" dirty="0">
                <a:solidFill>
                  <a:srgbClr val="002060"/>
                </a:solidFill>
                <a:effectLst/>
                <a:latin typeface="KaTeX_Main"/>
              </a:rPr>
              <a:t>(1,414/42,000)×100%=3.37</a:t>
            </a:r>
            <a:endParaRPr lang="es-ES" sz="1500" b="0" i="0" dirty="0">
              <a:solidFill>
                <a:srgbClr val="002060"/>
              </a:solidFill>
              <a:effectLst/>
              <a:latin typeface="Söhne"/>
            </a:endParaRPr>
          </a:p>
          <a:p>
            <a:pPr marL="76200" indent="0" algn="l">
              <a:buNone/>
            </a:pPr>
            <a:r>
              <a:rPr lang="es-ES" sz="1500" b="0" i="0" dirty="0">
                <a:solidFill>
                  <a:srgbClr val="002060"/>
                </a:solidFill>
                <a:effectLst/>
                <a:latin typeface="Söhne"/>
              </a:rPr>
              <a:t>Empresa B:</a:t>
            </a:r>
          </a:p>
          <a:p>
            <a:pPr algn="l">
              <a:buFont typeface="Arial" panose="020B0604020202020204" pitchFamily="34" charset="0"/>
              <a:buChar char="•"/>
            </a:pPr>
            <a:r>
              <a:rPr lang="es-ES" sz="1500" b="0" i="0" dirty="0">
                <a:solidFill>
                  <a:srgbClr val="002060"/>
                </a:solidFill>
                <a:effectLst/>
                <a:latin typeface="Söhne"/>
              </a:rPr>
              <a:t>Salarios en euros: €30,000, €35,000, €31,000, €34,000, €32,000.</a:t>
            </a:r>
          </a:p>
          <a:p>
            <a:pPr algn="l">
              <a:buFont typeface="Arial" panose="020B0604020202020204" pitchFamily="34" charset="0"/>
              <a:buChar char="•"/>
            </a:pPr>
            <a:r>
              <a:rPr lang="es-ES" sz="1500" b="0" i="0" dirty="0">
                <a:solidFill>
                  <a:srgbClr val="002060"/>
                </a:solidFill>
                <a:effectLst/>
                <a:latin typeface="Söhne"/>
              </a:rPr>
              <a:t>Media: €32,400.</a:t>
            </a:r>
          </a:p>
          <a:p>
            <a:pPr algn="l">
              <a:buFont typeface="Arial" panose="020B0604020202020204" pitchFamily="34" charset="0"/>
              <a:buChar char="•"/>
            </a:pPr>
            <a:r>
              <a:rPr lang="es-ES" sz="1500" b="0" i="0" dirty="0">
                <a:solidFill>
                  <a:srgbClr val="002060"/>
                </a:solidFill>
                <a:effectLst/>
                <a:latin typeface="Söhne"/>
              </a:rPr>
              <a:t>Desviación estándar: €2,059.</a:t>
            </a:r>
          </a:p>
          <a:p>
            <a:pPr algn="l">
              <a:buFont typeface="Arial" panose="020B0604020202020204" pitchFamily="34" charset="0"/>
              <a:buChar char="•"/>
            </a:pPr>
            <a:r>
              <a:rPr lang="es-ES" sz="1500" b="0" i="0" dirty="0">
                <a:solidFill>
                  <a:srgbClr val="002060"/>
                </a:solidFill>
                <a:effectLst/>
                <a:latin typeface="Söhne"/>
              </a:rPr>
              <a:t>Coeficiente de variación (CV): </a:t>
            </a:r>
            <a:r>
              <a:rPr lang="es-ES" sz="1500" b="0" i="0" dirty="0">
                <a:solidFill>
                  <a:srgbClr val="002060"/>
                </a:solidFill>
                <a:effectLst/>
                <a:latin typeface="KaTeX_Main"/>
              </a:rPr>
              <a:t>(2,059/32,400)×100%=6.35</a:t>
            </a:r>
            <a:endParaRPr lang="es-ES" sz="1500" b="0" i="0" dirty="0">
              <a:solidFill>
                <a:srgbClr val="002060"/>
              </a:solidFill>
              <a:effectLst/>
              <a:latin typeface="Söhne"/>
            </a:endParaRPr>
          </a:p>
          <a:p>
            <a:pPr marL="76200" indent="0" algn="l">
              <a:buNone/>
            </a:pPr>
            <a:r>
              <a:rPr lang="es-ES" sz="1500" b="0" i="0" dirty="0">
                <a:solidFill>
                  <a:srgbClr val="002060"/>
                </a:solidFill>
                <a:effectLst/>
                <a:latin typeface="Söhne"/>
              </a:rPr>
              <a:t>Aunque los salarios en las dos empresas se expresan en diferentes monedas y tienen diferentes magnitudes, el coeficiente de variación nos permite comparar directamente su variabilidad. En este caso, los salarios de la Empresa B son más variables (6.35%) en comparación con la Empresa A (3.37%), a pesar de que están en distintas unidades de medida.</a:t>
            </a:r>
          </a:p>
        </p:txBody>
      </p:sp>
      <p:sp>
        <p:nvSpPr>
          <p:cNvPr id="5" name="Rectángulo 4">
            <a:extLst>
              <a:ext uri="{FF2B5EF4-FFF2-40B4-BE49-F238E27FC236}">
                <a16:creationId xmlns:a16="http://schemas.microsoft.com/office/drawing/2014/main" id="{2BA923F9-EB84-C145-F912-03AEEA93CCC8}"/>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6" name="Picture 2" descr="Oducal">
            <a:extLst>
              <a:ext uri="{FF2B5EF4-FFF2-40B4-BE49-F238E27FC236}">
                <a16:creationId xmlns:a16="http://schemas.microsoft.com/office/drawing/2014/main" id="{E7317BE4-B486-0D73-47E4-54267B667BF6}"/>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BE88FE01-9643-AE92-4355-CB5A78CB6E3F}"/>
              </a:ext>
            </a:extLst>
          </p:cNvPr>
          <p:cNvSpPr txBox="1"/>
          <p:nvPr/>
        </p:nvSpPr>
        <p:spPr>
          <a:xfrm>
            <a:off x="332015" y="221064"/>
            <a:ext cx="9090509" cy="461665"/>
          </a:xfrm>
          <a:prstGeom prst="rect">
            <a:avLst/>
          </a:prstGeom>
          <a:noFill/>
        </p:spPr>
        <p:txBody>
          <a:bodyPr wrap="square" rtlCol="0">
            <a:spAutoFit/>
          </a:bodyPr>
          <a:lstStyle/>
          <a:p>
            <a:r>
              <a:rPr lang="es-PE" sz="2400" b="1" dirty="0">
                <a:solidFill>
                  <a:srgbClr val="002060"/>
                </a:solidFill>
                <a:latin typeface="Calibri" panose="020F0502020204030204" pitchFamily="34" charset="0"/>
                <a:cs typeface="Calibri" panose="020F0502020204030204" pitchFamily="34" charset="0"/>
              </a:rPr>
              <a:t>&gt; </a:t>
            </a:r>
            <a:r>
              <a:rPr lang="es-ES" sz="2400" b="1" u="sng" dirty="0">
                <a:solidFill>
                  <a:srgbClr val="002060"/>
                </a:solidFill>
                <a:latin typeface="Calibri" panose="020F0502020204030204" pitchFamily="34" charset="0"/>
                <a:cs typeface="Calibri" panose="020F0502020204030204" pitchFamily="34" charset="0"/>
              </a:rPr>
              <a:t>Coeficiente de variación</a:t>
            </a:r>
            <a:endParaRPr lang="es-PE" sz="2400" b="1" u="sng"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6009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9090509" cy="830997"/>
          </a:xfrm>
          <a:prstGeom prst="rect">
            <a:avLst/>
          </a:prstGeom>
          <a:noFill/>
        </p:spPr>
        <p:txBody>
          <a:bodyPr wrap="square" rtlCol="0">
            <a:spAutoFit/>
          </a:bodyPr>
          <a:lstStyle/>
          <a:p>
            <a:r>
              <a:rPr lang="es-PE" sz="2400" b="1" dirty="0">
                <a:solidFill>
                  <a:srgbClr val="002060"/>
                </a:solidFill>
                <a:latin typeface="Calibri" panose="020F0502020204030204" pitchFamily="34" charset="0"/>
                <a:cs typeface="Calibri" panose="020F0502020204030204" pitchFamily="34" charset="0"/>
              </a:rPr>
              <a:t>&gt; </a:t>
            </a:r>
            <a:r>
              <a:rPr lang="es-ES" sz="2400" b="1" u="sng" dirty="0">
                <a:solidFill>
                  <a:srgbClr val="002060"/>
                </a:solidFill>
                <a:latin typeface="Calibri" panose="020F0502020204030204" pitchFamily="34" charset="0"/>
                <a:cs typeface="Calibri" panose="020F0502020204030204" pitchFamily="34" charset="0"/>
              </a:rPr>
              <a:t>¿Cómo establezco puntos referenciales dentro en una variable? </a:t>
            </a:r>
          </a:p>
          <a:p>
            <a:endParaRPr lang="es-PE" sz="2400" b="1" u="sng" dirty="0">
              <a:solidFill>
                <a:srgbClr val="002060"/>
              </a:solidFill>
              <a:latin typeface="Calibri" panose="020F0502020204030204" pitchFamily="34" charset="0"/>
              <a:cs typeface="Calibri" panose="020F0502020204030204" pitchFamily="34" charset="0"/>
            </a:endParaRPr>
          </a:p>
        </p:txBody>
      </p:sp>
      <p:sp>
        <p:nvSpPr>
          <p:cNvPr id="6" name="Google Shape;111;p17">
            <a:extLst>
              <a:ext uri="{FF2B5EF4-FFF2-40B4-BE49-F238E27FC236}">
                <a16:creationId xmlns:a16="http://schemas.microsoft.com/office/drawing/2014/main" id="{84320A6B-85E8-0D96-C207-3A4C4DEF9E5B}"/>
              </a:ext>
            </a:extLst>
          </p:cNvPr>
          <p:cNvSpPr txBox="1">
            <a:spLocks/>
          </p:cNvSpPr>
          <p:nvPr/>
        </p:nvSpPr>
        <p:spPr>
          <a:xfrm>
            <a:off x="707323" y="983176"/>
            <a:ext cx="7571700" cy="3573600"/>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381000">
              <a:spcBef>
                <a:spcPts val="0"/>
              </a:spcBef>
              <a:spcAft>
                <a:spcPts val="600"/>
              </a:spcAft>
              <a:buClrTx/>
              <a:buSzPts val="2400"/>
              <a:buFont typeface="Arial" panose="020B0604020202020204" pitchFamily="34" charset="0"/>
              <a:buChar char="◎"/>
            </a:pPr>
            <a:r>
              <a:rPr lang="es-ES" sz="1800" dirty="0"/>
              <a:t>Los estadísticos de posición son medidas que indican la posición relativa de un valor dentro de un conjunto de datos ordenados de menor a mayor. </a:t>
            </a:r>
          </a:p>
          <a:p>
            <a:pPr marL="457200" indent="-381000">
              <a:spcBef>
                <a:spcPts val="0"/>
              </a:spcBef>
              <a:spcAft>
                <a:spcPts val="600"/>
              </a:spcAft>
              <a:buClrTx/>
              <a:buSzPts val="2400"/>
              <a:buFont typeface="Arial" panose="020B0604020202020204" pitchFamily="34" charset="0"/>
              <a:buChar char="◎"/>
            </a:pPr>
            <a:r>
              <a:rPr lang="es-ES" sz="1800" dirty="0"/>
              <a:t>Los estadísticos de posición más utilizados son </a:t>
            </a:r>
            <a:r>
              <a:rPr lang="es-ES" sz="1800" b="1" dirty="0"/>
              <a:t>los percentiles y sus derivados que son los cuartiles</a:t>
            </a:r>
            <a:r>
              <a:rPr lang="es-ES" sz="1800" dirty="0"/>
              <a:t>.</a:t>
            </a:r>
          </a:p>
          <a:p>
            <a:pPr marL="457200" indent="-381000">
              <a:spcBef>
                <a:spcPts val="0"/>
              </a:spcBef>
              <a:spcAft>
                <a:spcPts val="600"/>
              </a:spcAft>
              <a:buClrTx/>
              <a:buSzPts val="2400"/>
              <a:buFont typeface="Arial" panose="020B0604020202020204" pitchFamily="34" charset="0"/>
              <a:buChar char="◎"/>
            </a:pPr>
            <a:r>
              <a:rPr lang="es-ES" sz="1800" dirty="0"/>
              <a:t>Los estadísticos de posición son útiles para resumir los datos y obtener información sobre la distribución de los mismos. </a:t>
            </a:r>
          </a:p>
          <a:p>
            <a:pPr marL="457200" indent="-381000">
              <a:spcBef>
                <a:spcPts val="0"/>
              </a:spcBef>
              <a:spcAft>
                <a:spcPts val="600"/>
              </a:spcAft>
              <a:buClrTx/>
              <a:buSzPts val="2400"/>
              <a:buFont typeface="Arial" panose="020B0604020202020204" pitchFamily="34" charset="0"/>
              <a:buChar char="◎"/>
            </a:pPr>
            <a:r>
              <a:rPr lang="es-ES" sz="1800" dirty="0"/>
              <a:t>Se utilizan para describir la dispersión de los datos alrededor de la mediana, así como identificar valores atípicos o extremos en el conjunto de datos.</a:t>
            </a:r>
            <a:endParaRPr lang="en" sz="1800" dirty="0"/>
          </a:p>
        </p:txBody>
      </p:sp>
    </p:spTree>
    <p:extLst>
      <p:ext uri="{BB962C8B-B14F-4D97-AF65-F5344CB8AC3E}">
        <p14:creationId xmlns:p14="http://schemas.microsoft.com/office/powerpoint/2010/main" val="836690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4" name="Google Shape;133;p19">
            <a:extLst>
              <a:ext uri="{FF2B5EF4-FFF2-40B4-BE49-F238E27FC236}">
                <a16:creationId xmlns:a16="http://schemas.microsoft.com/office/drawing/2014/main" id="{8EB3CDF2-4179-CBA3-3983-49551F262C20}"/>
              </a:ext>
            </a:extLst>
          </p:cNvPr>
          <p:cNvSpPr txBox="1">
            <a:spLocks/>
          </p:cNvSpPr>
          <p:nvPr/>
        </p:nvSpPr>
        <p:spPr>
          <a:xfrm>
            <a:off x="540617" y="384699"/>
            <a:ext cx="7571700" cy="53008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000" b="1" dirty="0">
                <a:solidFill>
                  <a:schemeClr val="accent1"/>
                </a:solidFill>
                <a:latin typeface="Roboto Slab"/>
                <a:ea typeface="Roboto Slab"/>
                <a:sym typeface="Roboto Slab"/>
              </a:rPr>
              <a:t>Estadísticos de posición:: Percentiles </a:t>
            </a:r>
            <a:endParaRPr lang="en-US" sz="2000" b="1" dirty="0">
              <a:solidFill>
                <a:schemeClr val="accent1"/>
              </a:solidFill>
              <a:latin typeface="Roboto Slab"/>
              <a:ea typeface="Roboto Slab"/>
              <a:sym typeface="Roboto Slab"/>
            </a:endParaRPr>
          </a:p>
        </p:txBody>
      </p:sp>
      <p:sp>
        <p:nvSpPr>
          <p:cNvPr id="2" name="Google Shape;111;p17">
            <a:extLst>
              <a:ext uri="{FF2B5EF4-FFF2-40B4-BE49-F238E27FC236}">
                <a16:creationId xmlns:a16="http://schemas.microsoft.com/office/drawing/2014/main" id="{3AEFF0C6-CDBE-FC39-1729-C85C927BBA2D}"/>
              </a:ext>
            </a:extLst>
          </p:cNvPr>
          <p:cNvSpPr txBox="1">
            <a:spLocks noGrp="1"/>
          </p:cNvSpPr>
          <p:nvPr>
            <p:ph type="body" idx="1"/>
          </p:nvPr>
        </p:nvSpPr>
        <p:spPr>
          <a:xfrm>
            <a:off x="707323" y="983176"/>
            <a:ext cx="7571700" cy="3573600"/>
          </a:xfrm>
          <a:prstGeom prst="rect">
            <a:avLst/>
          </a:prstGeom>
        </p:spPr>
        <p:txBody>
          <a:bodyPr spcFirstLastPara="1" wrap="square" lIns="91425" tIns="91425" rIns="91425" bIns="91425" anchor="t" anchorCtr="0">
            <a:noAutofit/>
          </a:bodyPr>
          <a:lstStyle/>
          <a:p>
            <a:pPr marL="457200" lvl="0" indent="-381000" algn="just" rtl="0">
              <a:spcBef>
                <a:spcPts val="0"/>
              </a:spcBef>
              <a:spcAft>
                <a:spcPts val="600"/>
              </a:spcAft>
              <a:buSzPts val="2400"/>
              <a:buChar char="◎"/>
            </a:pPr>
            <a:r>
              <a:rPr lang="es-ES" sz="1800" dirty="0"/>
              <a:t>Los percentiles son estadísticos de posición que dividen un conjunto de datos ordenados en 100 partes iguales. Es decir, el percentil p indica el valor debajo del cual se encuentra el p% de los datos. </a:t>
            </a:r>
          </a:p>
          <a:p>
            <a:pPr marL="457200" lvl="0" indent="-381000" algn="just" rtl="0">
              <a:spcBef>
                <a:spcPts val="0"/>
              </a:spcBef>
              <a:spcAft>
                <a:spcPts val="600"/>
              </a:spcAft>
              <a:buSzPts val="2400"/>
              <a:buChar char="◎"/>
            </a:pPr>
            <a:r>
              <a:rPr lang="es-ES" sz="1800" dirty="0"/>
              <a:t>Por ejemplo, el percentil 50 (también conocido como la mediana) indica el valor que separa la mitad inferior de los datos de la mitad superior.</a:t>
            </a:r>
          </a:p>
          <a:p>
            <a:pPr marL="457200" lvl="0" indent="-381000" algn="just" rtl="0">
              <a:spcBef>
                <a:spcPts val="0"/>
              </a:spcBef>
              <a:spcAft>
                <a:spcPts val="600"/>
              </a:spcAft>
              <a:buSzPts val="2400"/>
              <a:buChar char="◎"/>
            </a:pPr>
            <a:r>
              <a:rPr lang="es-ES" sz="1800" dirty="0"/>
              <a:t>Los percentiles son útiles para comprender la distribución de los datos, ya que permiten identificar los valores atípicos o extremos y comparar la posición relativa de diferentes valores dentro del conjunto de datos. Además, se pueden utilizar para realizar análisis comparativos entre diferentes grupos de datos y establecer patrones y tendencias.</a:t>
            </a:r>
            <a:endParaRPr lang="en" sz="1800" dirty="0"/>
          </a:p>
        </p:txBody>
      </p:sp>
    </p:spTree>
    <p:extLst>
      <p:ext uri="{BB962C8B-B14F-4D97-AF65-F5344CB8AC3E}">
        <p14:creationId xmlns:p14="http://schemas.microsoft.com/office/powerpoint/2010/main" val="878336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4" name="Google Shape;133;p19">
            <a:extLst>
              <a:ext uri="{FF2B5EF4-FFF2-40B4-BE49-F238E27FC236}">
                <a16:creationId xmlns:a16="http://schemas.microsoft.com/office/drawing/2014/main" id="{8EB3CDF2-4179-CBA3-3983-49551F262C20}"/>
              </a:ext>
            </a:extLst>
          </p:cNvPr>
          <p:cNvSpPr txBox="1">
            <a:spLocks/>
          </p:cNvSpPr>
          <p:nvPr/>
        </p:nvSpPr>
        <p:spPr>
          <a:xfrm>
            <a:off x="540617" y="384699"/>
            <a:ext cx="7571700" cy="53008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000" b="1" dirty="0">
                <a:solidFill>
                  <a:schemeClr val="accent1"/>
                </a:solidFill>
                <a:latin typeface="Roboto Slab"/>
                <a:ea typeface="Roboto Slab"/>
                <a:sym typeface="Roboto Slab"/>
              </a:rPr>
              <a:t>Estadísticos de posición:: Cuartiles</a:t>
            </a:r>
            <a:endParaRPr lang="en-US" sz="2000" b="1" dirty="0">
              <a:solidFill>
                <a:schemeClr val="accent1"/>
              </a:solidFill>
              <a:latin typeface="Roboto Slab"/>
              <a:ea typeface="Roboto Slab"/>
              <a:sym typeface="Roboto Slab"/>
            </a:endParaRPr>
          </a:p>
        </p:txBody>
      </p:sp>
      <p:sp>
        <p:nvSpPr>
          <p:cNvPr id="2" name="Google Shape;111;p17">
            <a:extLst>
              <a:ext uri="{FF2B5EF4-FFF2-40B4-BE49-F238E27FC236}">
                <a16:creationId xmlns:a16="http://schemas.microsoft.com/office/drawing/2014/main" id="{3AEFF0C6-CDBE-FC39-1729-C85C927BBA2D}"/>
              </a:ext>
            </a:extLst>
          </p:cNvPr>
          <p:cNvSpPr txBox="1">
            <a:spLocks noGrp="1"/>
          </p:cNvSpPr>
          <p:nvPr>
            <p:ph type="body" idx="1"/>
          </p:nvPr>
        </p:nvSpPr>
        <p:spPr>
          <a:xfrm>
            <a:off x="707323" y="983176"/>
            <a:ext cx="7571700" cy="3573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600"/>
              </a:spcAft>
              <a:buSzPts val="2400"/>
              <a:buChar char="◎"/>
            </a:pPr>
            <a:r>
              <a:rPr lang="es-ES" sz="1600" dirty="0"/>
              <a:t>Los cuartiles son estadísticos de posición que dividen un conjunto de datos en cuatro partes iguales. </a:t>
            </a:r>
          </a:p>
          <a:p>
            <a:pPr marL="457200" lvl="0" indent="-381000" algn="l" rtl="0">
              <a:spcBef>
                <a:spcPts val="0"/>
              </a:spcBef>
              <a:spcAft>
                <a:spcPts val="600"/>
              </a:spcAft>
              <a:buSzPts val="2400"/>
              <a:buChar char="◎"/>
            </a:pPr>
            <a:r>
              <a:rPr lang="es-ES" sz="1600" dirty="0"/>
              <a:t>El primer cuartil (Q1) es el valor debajo del cual se encuentra el 25% de los datos, el segundo cuartil (Q2) es el valor debajo del cual se encuentra el 50% de los datos (también conocido como mediana), y el tercer cuartil (Q3) es el valor debajo del cual se encuentra el 75% de los datos.</a:t>
            </a:r>
          </a:p>
          <a:p>
            <a:pPr marL="457200" lvl="0" indent="-381000" algn="l" rtl="0">
              <a:spcBef>
                <a:spcPts val="0"/>
              </a:spcBef>
              <a:spcAft>
                <a:spcPts val="600"/>
              </a:spcAft>
              <a:buSzPts val="2400"/>
              <a:buChar char="◎"/>
            </a:pPr>
            <a:r>
              <a:rPr lang="es-ES" sz="1600" dirty="0"/>
              <a:t>Son referentes que se utilizan en algunos gráficos como el </a:t>
            </a:r>
            <a:r>
              <a:rPr lang="es-ES" sz="1600" b="1" dirty="0"/>
              <a:t>boxplot</a:t>
            </a:r>
            <a:r>
              <a:rPr lang="es-ES" sz="1600" dirty="0"/>
              <a:t>. </a:t>
            </a:r>
          </a:p>
          <a:p>
            <a:pPr marL="457200" lvl="0" indent="-381000" algn="l" rtl="0">
              <a:spcBef>
                <a:spcPts val="0"/>
              </a:spcBef>
              <a:spcAft>
                <a:spcPts val="600"/>
              </a:spcAft>
              <a:buSzPts val="2400"/>
              <a:buChar char="◎"/>
            </a:pPr>
            <a:r>
              <a:rPr lang="es-ES" sz="1600" dirty="0"/>
              <a:t>También son utilizados para calcular el </a:t>
            </a:r>
            <a:r>
              <a:rPr lang="es-ES" sz="1600" b="1" dirty="0"/>
              <a:t>rango intercuartílico</a:t>
            </a:r>
            <a:r>
              <a:rPr lang="es-ES" sz="1600" dirty="0"/>
              <a:t>, que es la diferencia entre el tercer y el primer cuartil (Q3-Q1) y </a:t>
            </a:r>
            <a:r>
              <a:rPr lang="es-ES" sz="1600" b="1" dirty="0"/>
              <a:t>es una medida de dispersión </a:t>
            </a:r>
            <a:r>
              <a:rPr lang="es-ES" sz="1600" dirty="0"/>
              <a:t>que se utiliza para detectar valores atípicos y para comparar la dispersión de diferentes grupos de datos.</a:t>
            </a:r>
            <a:endParaRPr lang="en" sz="1600" dirty="0"/>
          </a:p>
        </p:txBody>
      </p:sp>
    </p:spTree>
    <p:extLst>
      <p:ext uri="{BB962C8B-B14F-4D97-AF65-F5344CB8AC3E}">
        <p14:creationId xmlns:p14="http://schemas.microsoft.com/office/powerpoint/2010/main" val="518188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4041491" cy="523220"/>
          </a:xfrm>
          <a:prstGeom prst="rect">
            <a:avLst/>
          </a:prstGeom>
          <a:noFill/>
        </p:spPr>
        <p:txBody>
          <a:bodyPr wrap="none" rtlCol="0">
            <a:spAutoFit/>
          </a:bodyPr>
          <a:lstStyle/>
          <a:p>
            <a:r>
              <a:rPr lang="es-PE" sz="2800" b="1" dirty="0">
                <a:solidFill>
                  <a:srgbClr val="002060"/>
                </a:solidFill>
                <a:latin typeface="Calibri" panose="020F0502020204030204" pitchFamily="34" charset="0"/>
                <a:cs typeface="Calibri" panose="020F0502020204030204" pitchFamily="34" charset="0"/>
              </a:rPr>
              <a:t>&gt; </a:t>
            </a:r>
            <a:r>
              <a:rPr lang="es-PE" sz="2800" b="1" u="sng" dirty="0">
                <a:solidFill>
                  <a:srgbClr val="002060"/>
                </a:solidFill>
                <a:latin typeface="Calibri" panose="020F0502020204030204" pitchFamily="34" charset="0"/>
                <a:cs typeface="Calibri" panose="020F0502020204030204" pitchFamily="34" charset="0"/>
              </a:rPr>
              <a:t>Consideraciones previas</a:t>
            </a:r>
          </a:p>
        </p:txBody>
      </p:sp>
      <p:sp>
        <p:nvSpPr>
          <p:cNvPr id="5" name="CuadroTexto 4">
            <a:extLst>
              <a:ext uri="{FF2B5EF4-FFF2-40B4-BE49-F238E27FC236}">
                <a16:creationId xmlns:a16="http://schemas.microsoft.com/office/drawing/2014/main" id="{42FF9089-C419-13A1-61C3-96ED435CBECA}"/>
              </a:ext>
            </a:extLst>
          </p:cNvPr>
          <p:cNvSpPr txBox="1"/>
          <p:nvPr/>
        </p:nvSpPr>
        <p:spPr>
          <a:xfrm>
            <a:off x="332014" y="962932"/>
            <a:ext cx="8538717" cy="3139321"/>
          </a:xfrm>
          <a:prstGeom prst="rect">
            <a:avLst/>
          </a:prstGeom>
          <a:noFill/>
        </p:spPr>
        <p:txBody>
          <a:bodyPr wrap="square">
            <a:spAutoFit/>
          </a:bodyPr>
          <a:lstStyle/>
          <a:p>
            <a:pPr algn="l"/>
            <a:r>
              <a:rPr lang="es-ES" sz="1800" b="1" i="0" dirty="0">
                <a:solidFill>
                  <a:srgbClr val="002060"/>
                </a:solidFill>
                <a:effectLst/>
                <a:latin typeface="Calibri" panose="020F0502020204030204" pitchFamily="34" charset="0"/>
                <a:cs typeface="Calibri" panose="020F0502020204030204" pitchFamily="34" charset="0"/>
              </a:rPr>
              <a:t>PREGUNTAS CLAVE</a:t>
            </a:r>
          </a:p>
          <a:p>
            <a:pPr algn="l"/>
            <a:endParaRPr lang="es-ES" sz="1800" b="0" i="0" dirty="0">
              <a:solidFill>
                <a:srgbClr val="002060"/>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s-ES" sz="1800" dirty="0">
                <a:solidFill>
                  <a:srgbClr val="002060"/>
                </a:solidFill>
                <a:latin typeface="Calibri" panose="020F0502020204030204" pitchFamily="34" charset="0"/>
                <a:cs typeface="Calibri" panose="020F0502020204030204" pitchFamily="34" charset="0"/>
              </a:rPr>
              <a:t>¿Cómo identifico el valor más representativo (resumen) de una variable? </a:t>
            </a:r>
          </a:p>
          <a:p>
            <a:pPr algn="l"/>
            <a:r>
              <a:rPr lang="es-ES" sz="1800" dirty="0">
                <a:solidFill>
                  <a:srgbClr val="002060"/>
                </a:solidFill>
                <a:latin typeface="Calibri" panose="020F0502020204030204" pitchFamily="34" charset="0"/>
                <a:cs typeface="Calibri" panose="020F0502020204030204" pitchFamily="34" charset="0"/>
              </a:rPr>
              <a:t>      </a:t>
            </a:r>
            <a:endParaRPr lang="es-ES" sz="1800" b="0" i="0" dirty="0">
              <a:solidFill>
                <a:srgbClr val="002060"/>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ES" sz="1800" dirty="0">
                <a:solidFill>
                  <a:srgbClr val="002060"/>
                </a:solidFill>
                <a:latin typeface="Calibri" panose="020F0502020204030204" pitchFamily="34" charset="0"/>
                <a:cs typeface="Calibri" panose="020F0502020204030204" pitchFamily="34" charset="0"/>
              </a:rPr>
              <a:t>¿Qué tanto varían mis datos?</a:t>
            </a:r>
          </a:p>
          <a:p>
            <a:pPr marL="285750" indent="-285750" algn="l">
              <a:buFont typeface="Arial" panose="020B0604020202020204" pitchFamily="34" charset="0"/>
              <a:buChar char="•"/>
            </a:pPr>
            <a:endParaRPr lang="es-ES" sz="1800" dirty="0">
              <a:solidFill>
                <a:srgbClr val="002060"/>
              </a:solidFill>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s-ES" sz="1800" dirty="0">
                <a:solidFill>
                  <a:srgbClr val="002060"/>
                </a:solidFill>
                <a:latin typeface="Calibri" panose="020F0502020204030204" pitchFamily="34" charset="0"/>
                <a:cs typeface="Calibri" panose="020F0502020204030204" pitchFamily="34" charset="0"/>
              </a:rPr>
              <a:t>¿Cómo establezco puntos referenciales dentro en una variable?</a:t>
            </a:r>
          </a:p>
          <a:p>
            <a:pPr marL="285750" indent="-285750" algn="l">
              <a:buFont typeface="Arial" panose="020B0604020202020204" pitchFamily="34" charset="0"/>
              <a:buChar char="•"/>
            </a:pPr>
            <a:endParaRPr lang="es-ES" sz="1800" b="0" i="0" dirty="0">
              <a:solidFill>
                <a:srgbClr val="002060"/>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ES" sz="1800" dirty="0">
                <a:solidFill>
                  <a:srgbClr val="002060"/>
                </a:solidFill>
                <a:latin typeface="Calibri" panose="020F0502020204030204" pitchFamily="34" charset="0"/>
                <a:cs typeface="Calibri" panose="020F0502020204030204" pitchFamily="34" charset="0"/>
              </a:rPr>
              <a:t>¿Qué sucede cuando no tengo todos los datos?</a:t>
            </a:r>
          </a:p>
          <a:p>
            <a:pPr marL="285750" indent="-285750">
              <a:buFont typeface="Arial" panose="020B0604020202020204" pitchFamily="34" charset="0"/>
              <a:buChar char="•"/>
            </a:pPr>
            <a:endParaRPr lang="es-ES" sz="1800" dirty="0">
              <a:solidFill>
                <a:srgbClr val="002060"/>
              </a:solidFill>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endParaRPr lang="es-ES" sz="1800" b="0" i="0" dirty="0">
              <a:solidFill>
                <a:srgbClr val="00206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2430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9090509" cy="461665"/>
          </a:xfrm>
          <a:prstGeom prst="rect">
            <a:avLst/>
          </a:prstGeom>
          <a:noFill/>
        </p:spPr>
        <p:txBody>
          <a:bodyPr wrap="square" rtlCol="0">
            <a:spAutoFit/>
          </a:bodyPr>
          <a:lstStyle/>
          <a:p>
            <a:r>
              <a:rPr lang="es-PE" sz="2400" b="1" dirty="0">
                <a:solidFill>
                  <a:srgbClr val="002060"/>
                </a:solidFill>
                <a:latin typeface="Calibri" panose="020F0502020204030204" pitchFamily="34" charset="0"/>
                <a:cs typeface="Calibri" panose="020F0502020204030204" pitchFamily="34" charset="0"/>
              </a:rPr>
              <a:t>&gt; </a:t>
            </a:r>
            <a:r>
              <a:rPr lang="es-ES" sz="2400" b="1" u="sng" dirty="0">
                <a:solidFill>
                  <a:srgbClr val="002060"/>
                </a:solidFill>
                <a:latin typeface="Calibri" panose="020F0502020204030204" pitchFamily="34" charset="0"/>
                <a:cs typeface="Calibri" panose="020F0502020204030204" pitchFamily="34" charset="0"/>
              </a:rPr>
              <a:t>¿Qué sucede cuando no tengo todos los datos?</a:t>
            </a:r>
            <a:endParaRPr lang="es-PE" sz="2400" b="1" u="sng" dirty="0">
              <a:solidFill>
                <a:srgbClr val="002060"/>
              </a:solidFill>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42FF9089-C419-13A1-61C3-96ED435CBECA}"/>
              </a:ext>
            </a:extLst>
          </p:cNvPr>
          <p:cNvSpPr txBox="1"/>
          <p:nvPr/>
        </p:nvSpPr>
        <p:spPr>
          <a:xfrm>
            <a:off x="332015" y="962932"/>
            <a:ext cx="4592793" cy="4524315"/>
          </a:xfrm>
          <a:prstGeom prst="rect">
            <a:avLst/>
          </a:prstGeom>
          <a:noFill/>
        </p:spPr>
        <p:txBody>
          <a:bodyPr wrap="square">
            <a:spAutoFit/>
          </a:bodyPr>
          <a:lstStyle/>
          <a:p>
            <a:pPr marL="285750" indent="-285750" algn="l">
              <a:buFont typeface="Arial" panose="020B0604020202020204" pitchFamily="34" charset="0"/>
              <a:buChar char="•"/>
            </a:pPr>
            <a:r>
              <a:rPr lang="es-ES" sz="1800" dirty="0">
                <a:solidFill>
                  <a:srgbClr val="002060"/>
                </a:solidFill>
                <a:latin typeface="Calibri" panose="020F0502020204030204" pitchFamily="34" charset="0"/>
                <a:cs typeface="Calibri" panose="020F0502020204030204" pitchFamily="34" charset="0"/>
              </a:rPr>
              <a:t>Los "datos perdidos" se refieren a valores que están ausentes o no están disponibles en un conjunto de datos por diversas razones. Estos vacíos pueden surgir debido a errores en la recopilación de datos, fallos en los equipos, respuestas no proporcionadas en encuestas, registros incompletos, entre otras causas. </a:t>
            </a:r>
          </a:p>
          <a:p>
            <a:pPr marL="285750" indent="-285750" algn="l">
              <a:buFont typeface="Arial" panose="020B0604020202020204" pitchFamily="34" charset="0"/>
              <a:buChar char="•"/>
            </a:pPr>
            <a:endParaRPr lang="es-ES" sz="1800" dirty="0">
              <a:solidFill>
                <a:srgbClr val="002060"/>
              </a:solidFill>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s-ES" sz="1800" dirty="0">
                <a:solidFill>
                  <a:srgbClr val="002060"/>
                </a:solidFill>
                <a:latin typeface="Calibri" panose="020F0502020204030204" pitchFamily="34" charset="0"/>
                <a:cs typeface="Calibri" panose="020F0502020204030204" pitchFamily="34" charset="0"/>
              </a:rPr>
              <a:t>La presencia de datos perdidos puede complicar el análisis y reducir la potencia estadística, lo que lleva a conclusiones potencialmente sesgadas o inexactas. </a:t>
            </a:r>
          </a:p>
          <a:p>
            <a:pPr marL="285750" indent="-285750" algn="l">
              <a:buFont typeface="Arial" panose="020B0604020202020204" pitchFamily="34" charset="0"/>
              <a:buChar char="•"/>
            </a:pPr>
            <a:endParaRPr lang="es-ES" sz="1800" dirty="0">
              <a:solidFill>
                <a:srgbClr val="002060"/>
              </a:solidFill>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endParaRPr lang="es-ES" sz="1800" dirty="0">
              <a:solidFill>
                <a:srgbClr val="002060"/>
              </a:solidFill>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endParaRPr lang="es-ES" sz="1800" b="0" i="0" dirty="0">
              <a:solidFill>
                <a:srgbClr val="002060"/>
              </a:solidFill>
              <a:effectLst/>
              <a:latin typeface="Calibri" panose="020F0502020204030204" pitchFamily="34" charset="0"/>
              <a:cs typeface="Calibri" panose="020F0502020204030204" pitchFamily="34" charset="0"/>
            </a:endParaRPr>
          </a:p>
        </p:txBody>
      </p:sp>
      <p:pic>
        <p:nvPicPr>
          <p:cNvPr id="1026" name="Picture 2" descr="Imputación de valores faltantes en R | by Dulce Sosa | Medium">
            <a:extLst>
              <a:ext uri="{FF2B5EF4-FFF2-40B4-BE49-F238E27FC236}">
                <a16:creationId xmlns:a16="http://schemas.microsoft.com/office/drawing/2014/main" id="{A64D0557-E580-EE15-3B09-B2313411D0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840" b="36294"/>
          <a:stretch/>
        </p:blipFill>
        <p:spPr bwMode="auto">
          <a:xfrm>
            <a:off x="4877269" y="1367549"/>
            <a:ext cx="3887177" cy="211989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C8D49B99-DD65-3884-2481-7E132580A78B}"/>
              </a:ext>
            </a:extLst>
          </p:cNvPr>
          <p:cNvSpPr/>
          <p:nvPr/>
        </p:nvSpPr>
        <p:spPr>
          <a:xfrm>
            <a:off x="5947090" y="1367549"/>
            <a:ext cx="342028" cy="22132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594819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3571812" cy="523220"/>
          </a:xfrm>
          <a:prstGeom prst="rect">
            <a:avLst/>
          </a:prstGeom>
          <a:noFill/>
        </p:spPr>
        <p:txBody>
          <a:bodyPr wrap="none" rtlCol="0">
            <a:spAutoFit/>
          </a:bodyPr>
          <a:lstStyle/>
          <a:p>
            <a:r>
              <a:rPr lang="es-PE" sz="2800" b="1" dirty="0">
                <a:solidFill>
                  <a:srgbClr val="002060"/>
                </a:solidFill>
                <a:latin typeface="Calibri" panose="020F0502020204030204" pitchFamily="34" charset="0"/>
                <a:cs typeface="Calibri" panose="020F0502020204030204" pitchFamily="34" charset="0"/>
              </a:rPr>
              <a:t>&gt; </a:t>
            </a:r>
            <a:r>
              <a:rPr lang="es-PE" sz="2800" b="1" u="sng" dirty="0">
                <a:solidFill>
                  <a:srgbClr val="002060"/>
                </a:solidFill>
                <a:latin typeface="Calibri" panose="020F0502020204030204" pitchFamily="34" charset="0"/>
                <a:cs typeface="Calibri" panose="020F0502020204030204" pitchFamily="34" charset="0"/>
              </a:rPr>
              <a:t>Tidyverse: Definición</a:t>
            </a:r>
          </a:p>
        </p:txBody>
      </p:sp>
      <p:sp>
        <p:nvSpPr>
          <p:cNvPr id="5" name="CuadroTexto 4">
            <a:extLst>
              <a:ext uri="{FF2B5EF4-FFF2-40B4-BE49-F238E27FC236}">
                <a16:creationId xmlns:a16="http://schemas.microsoft.com/office/drawing/2014/main" id="{42FF9089-C419-13A1-61C3-96ED435CBECA}"/>
              </a:ext>
            </a:extLst>
          </p:cNvPr>
          <p:cNvSpPr txBox="1"/>
          <p:nvPr/>
        </p:nvSpPr>
        <p:spPr>
          <a:xfrm>
            <a:off x="332014" y="962932"/>
            <a:ext cx="4592199" cy="2308324"/>
          </a:xfrm>
          <a:prstGeom prst="rect">
            <a:avLst/>
          </a:prstGeom>
          <a:noFill/>
        </p:spPr>
        <p:txBody>
          <a:bodyPr wrap="square">
            <a:spAutoFit/>
          </a:bodyPr>
          <a:lstStyle/>
          <a:p>
            <a:pPr algn="l"/>
            <a:endParaRPr lang="es-ES" sz="1800" b="1" i="0" dirty="0">
              <a:solidFill>
                <a:srgbClr val="002060"/>
              </a:solidFill>
              <a:effectLst/>
              <a:latin typeface="Calibri" panose="020F0502020204030204" pitchFamily="34" charset="0"/>
              <a:cs typeface="Calibri" panose="020F0502020204030204" pitchFamily="34" charset="0"/>
            </a:endParaRPr>
          </a:p>
          <a:p>
            <a:pPr algn="l"/>
            <a:endParaRPr lang="es-ES" sz="1800" b="0" i="0" dirty="0">
              <a:solidFill>
                <a:srgbClr val="002060"/>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s-ES" sz="1800" b="0" i="0" dirty="0">
                <a:solidFill>
                  <a:srgbClr val="002060"/>
                </a:solidFill>
                <a:effectLst/>
                <a:latin typeface="Calibri" panose="020F0502020204030204" pitchFamily="34" charset="0"/>
                <a:cs typeface="Calibri" panose="020F0502020204030204" pitchFamily="34" charset="0"/>
              </a:rPr>
              <a:t>Conjunto de paquetes en R diseñados para la ciencia de datos.</a:t>
            </a:r>
          </a:p>
          <a:p>
            <a:pPr algn="l"/>
            <a:endParaRPr lang="es-ES" sz="1800" b="0" i="0" dirty="0">
              <a:solidFill>
                <a:srgbClr val="002060"/>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s-ES" sz="1800" b="0" i="0" dirty="0">
                <a:solidFill>
                  <a:srgbClr val="002060"/>
                </a:solidFill>
                <a:effectLst/>
                <a:latin typeface="Calibri" panose="020F0502020204030204" pitchFamily="34" charset="0"/>
                <a:cs typeface="Calibri" panose="020F0502020204030204" pitchFamily="34" charset="0"/>
              </a:rPr>
              <a:t>Todos los paquetes comparten una filosofía de diseño subyacente, gramática y estructuras de datos.</a:t>
            </a:r>
          </a:p>
        </p:txBody>
      </p:sp>
      <p:pic>
        <p:nvPicPr>
          <p:cNvPr id="1026" name="Picture 2" descr="The Tidyverse - Introduction to R">
            <a:extLst>
              <a:ext uri="{FF2B5EF4-FFF2-40B4-BE49-F238E27FC236}">
                <a16:creationId xmlns:a16="http://schemas.microsoft.com/office/drawing/2014/main" id="{C876F92E-8340-11C5-C0BB-FA8AEB8F9D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1249" y="962932"/>
            <a:ext cx="3117215" cy="300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920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3441968" cy="523220"/>
          </a:xfrm>
          <a:prstGeom prst="rect">
            <a:avLst/>
          </a:prstGeom>
          <a:noFill/>
        </p:spPr>
        <p:txBody>
          <a:bodyPr wrap="none" rtlCol="0">
            <a:spAutoFit/>
          </a:bodyPr>
          <a:lstStyle/>
          <a:p>
            <a:r>
              <a:rPr lang="es-PE" sz="2800" b="1" dirty="0">
                <a:solidFill>
                  <a:srgbClr val="002060"/>
                </a:solidFill>
                <a:latin typeface="Calibri" panose="020F0502020204030204" pitchFamily="34" charset="0"/>
                <a:cs typeface="Calibri" panose="020F0502020204030204" pitchFamily="34" charset="0"/>
              </a:rPr>
              <a:t>&gt; </a:t>
            </a:r>
            <a:r>
              <a:rPr lang="es-PE" sz="2800" b="1" u="sng" dirty="0">
                <a:solidFill>
                  <a:srgbClr val="002060"/>
                </a:solidFill>
                <a:latin typeface="Calibri" panose="020F0502020204030204" pitchFamily="34" charset="0"/>
                <a:cs typeface="Calibri" panose="020F0502020204030204" pitchFamily="34" charset="0"/>
              </a:rPr>
              <a:t>Tidyverse: Paquetes</a:t>
            </a:r>
          </a:p>
        </p:txBody>
      </p:sp>
      <p:pic>
        <p:nvPicPr>
          <p:cNvPr id="2" name="Picture 2">
            <a:extLst>
              <a:ext uri="{FF2B5EF4-FFF2-40B4-BE49-F238E27FC236}">
                <a16:creationId xmlns:a16="http://schemas.microsoft.com/office/drawing/2014/main" id="{8D496B36-7972-4BE4-10AB-5C392ED69F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50" y="3305726"/>
            <a:ext cx="829624" cy="961624"/>
          </a:xfrm>
          <a:prstGeom prst="rect">
            <a:avLst/>
          </a:prstGeom>
          <a:noFill/>
          <a:effectLst>
            <a:glow rad="228600">
              <a:schemeClr val="accent6">
                <a:alpha val="40000"/>
              </a:schemeClr>
            </a:glow>
          </a:effectLst>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802A8D40-5318-4D33-E114-4B840CDBB1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500" y="2074610"/>
            <a:ext cx="832740" cy="961624"/>
          </a:xfrm>
          <a:prstGeom prst="rect">
            <a:avLst/>
          </a:prstGeom>
          <a:noFill/>
          <a:effectLst>
            <a:glow rad="228600">
              <a:schemeClr val="accent6">
                <a:alpha val="40000"/>
              </a:schemeClr>
            </a:glow>
          </a:effectLst>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5FF0399C-95C9-35E4-8A31-B1E9C8712B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7713" y="1013776"/>
            <a:ext cx="832740" cy="961624"/>
          </a:xfrm>
          <a:prstGeom prst="rect">
            <a:avLst/>
          </a:prstGeom>
          <a:noFill/>
          <a:effectLst>
            <a:glow rad="228600">
              <a:schemeClr val="accent6">
                <a:alpha val="40000"/>
              </a:schemeClr>
            </a:glow>
          </a:effectLst>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F6F0D34F-F9C7-BE06-427A-95721C0B28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608" y="1013776"/>
            <a:ext cx="829624" cy="961624"/>
          </a:xfrm>
          <a:prstGeom prst="rect">
            <a:avLst/>
          </a:prstGeom>
          <a:noFill/>
          <a:effectLst>
            <a:glow rad="228600">
              <a:schemeClr val="accent6">
                <a:alpha val="40000"/>
              </a:schemeClr>
            </a:glow>
          </a:effectLst>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8D091053-C9F3-CA0C-FED2-A182DAC060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7713" y="2091584"/>
            <a:ext cx="829624" cy="961624"/>
          </a:xfrm>
          <a:prstGeom prst="rect">
            <a:avLst/>
          </a:prstGeom>
          <a:noFill/>
          <a:effectLst>
            <a:glow rad="228600">
              <a:schemeClr val="accent6">
                <a:alpha val="40000"/>
              </a:schemeClr>
            </a:glow>
          </a:effectLst>
          <a:extLst>
            <a:ext uri="{909E8E84-426E-40DD-AFC4-6F175D3DCCD1}">
              <a14:hiddenFill xmlns:a14="http://schemas.microsoft.com/office/drawing/2010/main">
                <a:solidFill>
                  <a:srgbClr val="FFFFFF"/>
                </a:solidFill>
              </a14:hiddenFill>
            </a:ext>
          </a:extLst>
        </p:spPr>
      </p:pic>
      <p:pic>
        <p:nvPicPr>
          <p:cNvPr id="8" name="Picture 12">
            <a:extLst>
              <a:ext uri="{FF2B5EF4-FFF2-40B4-BE49-F238E27FC236}">
                <a16:creationId xmlns:a16="http://schemas.microsoft.com/office/drawing/2014/main" id="{D0A9FC91-234E-294E-8036-C9FEE34DC4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0479" y="2090938"/>
            <a:ext cx="829624" cy="961624"/>
          </a:xfrm>
          <a:prstGeom prst="rect">
            <a:avLst/>
          </a:prstGeom>
          <a:noFill/>
          <a:effectLst>
            <a:glow rad="228600">
              <a:schemeClr val="accent6">
                <a:alpha val="40000"/>
              </a:schemeClr>
            </a:glow>
          </a:effectLst>
          <a:extLst>
            <a:ext uri="{909E8E84-426E-40DD-AFC4-6F175D3DCCD1}">
              <a14:hiddenFill xmlns:a14="http://schemas.microsoft.com/office/drawing/2010/main">
                <a:solidFill>
                  <a:srgbClr val="FFFFFF"/>
                </a:solidFill>
              </a14:hiddenFill>
            </a:ext>
          </a:extLst>
        </p:spPr>
      </p:pic>
      <p:pic>
        <p:nvPicPr>
          <p:cNvPr id="9" name="Picture 14">
            <a:extLst>
              <a:ext uri="{FF2B5EF4-FFF2-40B4-BE49-F238E27FC236}">
                <a16:creationId xmlns:a16="http://schemas.microsoft.com/office/drawing/2014/main" id="{775C3377-606F-F3A0-A6CC-9CB4090A8A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0479" y="1013776"/>
            <a:ext cx="829624" cy="961624"/>
          </a:xfrm>
          <a:prstGeom prst="rect">
            <a:avLst/>
          </a:prstGeom>
          <a:noFill/>
          <a:effectLst>
            <a:glow rad="228600">
              <a:schemeClr val="accent6">
                <a:alpha val="40000"/>
              </a:schemeClr>
            </a:glow>
          </a:effectLst>
          <a:extLst>
            <a:ext uri="{909E8E84-426E-40DD-AFC4-6F175D3DCCD1}">
              <a14:hiddenFill xmlns:a14="http://schemas.microsoft.com/office/drawing/2010/main">
                <a:solidFill>
                  <a:srgbClr val="FFFFFF"/>
                </a:solidFill>
              </a14:hiddenFill>
            </a:ext>
          </a:extLst>
        </p:spPr>
      </p:pic>
      <p:pic>
        <p:nvPicPr>
          <p:cNvPr id="11" name="Picture 16">
            <a:extLst>
              <a:ext uri="{FF2B5EF4-FFF2-40B4-BE49-F238E27FC236}">
                <a16:creationId xmlns:a16="http://schemas.microsoft.com/office/drawing/2014/main" id="{6B21344F-3426-2034-1070-594C92B5F6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90479" y="3305726"/>
            <a:ext cx="829624" cy="961624"/>
          </a:xfrm>
          <a:prstGeom prst="rect">
            <a:avLst/>
          </a:prstGeom>
          <a:noFill/>
          <a:effectLst>
            <a:glow rad="228600">
              <a:schemeClr val="accent6">
                <a:alpha val="40000"/>
              </a:schemeClr>
            </a:glow>
          </a:effectLst>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13B0CEB-CCC9-C788-7E9C-824E6332648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12604" y="3306150"/>
            <a:ext cx="824733" cy="961200"/>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D29E5B1F-4F44-34D4-0823-42FD902A8F33}"/>
              </a:ext>
            </a:extLst>
          </p:cNvPr>
          <p:cNvSpPr txBox="1"/>
          <p:nvPr/>
        </p:nvSpPr>
        <p:spPr>
          <a:xfrm>
            <a:off x="1595120" y="1255558"/>
            <a:ext cx="1669627" cy="307777"/>
          </a:xfrm>
          <a:prstGeom prst="rect">
            <a:avLst/>
          </a:prstGeom>
          <a:noFill/>
        </p:spPr>
        <p:txBody>
          <a:bodyPr wrap="square">
            <a:spAutoFit/>
          </a:bodyPr>
          <a:lstStyle/>
          <a:p>
            <a:r>
              <a:rPr lang="es-ES" sz="1400" i="0" dirty="0">
                <a:solidFill>
                  <a:srgbClr val="002060"/>
                </a:solidFill>
                <a:effectLst/>
                <a:latin typeface="Calibri" panose="020F0502020204030204" pitchFamily="34" charset="0"/>
                <a:cs typeface="Calibri" panose="020F0502020204030204" pitchFamily="34" charset="0"/>
              </a:rPr>
              <a:t>Leer datos</a:t>
            </a:r>
            <a:endParaRPr lang="es-PE" dirty="0"/>
          </a:p>
        </p:txBody>
      </p:sp>
      <p:sp>
        <p:nvSpPr>
          <p:cNvPr id="16" name="CuadroTexto 15">
            <a:extLst>
              <a:ext uri="{FF2B5EF4-FFF2-40B4-BE49-F238E27FC236}">
                <a16:creationId xmlns:a16="http://schemas.microsoft.com/office/drawing/2014/main" id="{DF8DED27-6CA7-475B-2D77-B95DDC5EB4FF}"/>
              </a:ext>
            </a:extLst>
          </p:cNvPr>
          <p:cNvSpPr txBox="1"/>
          <p:nvPr/>
        </p:nvSpPr>
        <p:spPr>
          <a:xfrm>
            <a:off x="1595119" y="2223771"/>
            <a:ext cx="1669627" cy="523220"/>
          </a:xfrm>
          <a:prstGeom prst="rect">
            <a:avLst/>
          </a:prstGeom>
          <a:noFill/>
        </p:spPr>
        <p:txBody>
          <a:bodyPr wrap="square">
            <a:spAutoFit/>
          </a:bodyPr>
          <a:lstStyle/>
          <a:p>
            <a:r>
              <a:rPr lang="es-ES" sz="1400" i="0" dirty="0">
                <a:solidFill>
                  <a:srgbClr val="002060"/>
                </a:solidFill>
                <a:effectLst/>
                <a:latin typeface="Calibri" panose="020F0502020204030204" pitchFamily="34" charset="0"/>
                <a:cs typeface="Calibri" panose="020F0502020204030204" pitchFamily="34" charset="0"/>
              </a:rPr>
              <a:t>Manipulación de datos</a:t>
            </a:r>
            <a:endParaRPr lang="es-PE" dirty="0"/>
          </a:p>
        </p:txBody>
      </p:sp>
      <p:sp>
        <p:nvSpPr>
          <p:cNvPr id="17" name="CuadroTexto 16">
            <a:extLst>
              <a:ext uri="{FF2B5EF4-FFF2-40B4-BE49-F238E27FC236}">
                <a16:creationId xmlns:a16="http://schemas.microsoft.com/office/drawing/2014/main" id="{FEF69FB2-8C6E-6896-8393-D8D3773D144F}"/>
              </a:ext>
            </a:extLst>
          </p:cNvPr>
          <p:cNvSpPr txBox="1"/>
          <p:nvPr/>
        </p:nvSpPr>
        <p:spPr>
          <a:xfrm>
            <a:off x="1595119" y="3461613"/>
            <a:ext cx="1669627" cy="523220"/>
          </a:xfrm>
          <a:prstGeom prst="rect">
            <a:avLst/>
          </a:prstGeom>
          <a:noFill/>
        </p:spPr>
        <p:txBody>
          <a:bodyPr wrap="square">
            <a:spAutoFit/>
          </a:bodyPr>
          <a:lstStyle/>
          <a:p>
            <a:r>
              <a:rPr lang="es-ES" sz="1400" i="0" dirty="0">
                <a:solidFill>
                  <a:srgbClr val="002060"/>
                </a:solidFill>
                <a:effectLst/>
                <a:latin typeface="Calibri" panose="020F0502020204030204" pitchFamily="34" charset="0"/>
                <a:cs typeface="Calibri" panose="020F0502020204030204" pitchFamily="34" charset="0"/>
              </a:rPr>
              <a:t>Visualización de datos</a:t>
            </a:r>
            <a:endParaRPr lang="es-PE" dirty="0"/>
          </a:p>
        </p:txBody>
      </p:sp>
      <p:sp>
        <p:nvSpPr>
          <p:cNvPr id="18" name="CuadroTexto 17">
            <a:extLst>
              <a:ext uri="{FF2B5EF4-FFF2-40B4-BE49-F238E27FC236}">
                <a16:creationId xmlns:a16="http://schemas.microsoft.com/office/drawing/2014/main" id="{19028D4D-9DF7-4B46-745C-EFFFE9310A93}"/>
              </a:ext>
            </a:extLst>
          </p:cNvPr>
          <p:cNvSpPr txBox="1"/>
          <p:nvPr/>
        </p:nvSpPr>
        <p:spPr>
          <a:xfrm>
            <a:off x="4436180" y="1180283"/>
            <a:ext cx="1669627" cy="523220"/>
          </a:xfrm>
          <a:prstGeom prst="rect">
            <a:avLst/>
          </a:prstGeom>
          <a:noFill/>
        </p:spPr>
        <p:txBody>
          <a:bodyPr wrap="square">
            <a:spAutoFit/>
          </a:bodyPr>
          <a:lstStyle/>
          <a:p>
            <a:r>
              <a:rPr lang="es-ES" sz="1400" b="0" i="0" dirty="0">
                <a:solidFill>
                  <a:srgbClr val="002060"/>
                </a:solidFill>
                <a:effectLst/>
                <a:latin typeface="Calibri" panose="020F0502020204030204" pitchFamily="34" charset="0"/>
                <a:cs typeface="Calibri" panose="020F0502020204030204" pitchFamily="34" charset="0"/>
              </a:rPr>
              <a:t>Manipulación de cadenas de texto</a:t>
            </a:r>
            <a:endParaRPr lang="es-PE" dirty="0"/>
          </a:p>
        </p:txBody>
      </p:sp>
      <p:sp>
        <p:nvSpPr>
          <p:cNvPr id="19" name="CuadroTexto 18">
            <a:extLst>
              <a:ext uri="{FF2B5EF4-FFF2-40B4-BE49-F238E27FC236}">
                <a16:creationId xmlns:a16="http://schemas.microsoft.com/office/drawing/2014/main" id="{0EDAA648-2EEC-2FF3-B437-C3F6B6D8964F}"/>
              </a:ext>
            </a:extLst>
          </p:cNvPr>
          <p:cNvSpPr txBox="1"/>
          <p:nvPr/>
        </p:nvSpPr>
        <p:spPr>
          <a:xfrm>
            <a:off x="4436179" y="2244993"/>
            <a:ext cx="1669627" cy="523220"/>
          </a:xfrm>
          <a:prstGeom prst="rect">
            <a:avLst/>
          </a:prstGeom>
          <a:noFill/>
        </p:spPr>
        <p:txBody>
          <a:bodyPr wrap="square">
            <a:spAutoFit/>
          </a:bodyPr>
          <a:lstStyle/>
          <a:p>
            <a:r>
              <a:rPr lang="es-ES" sz="1400" b="0" i="0" dirty="0">
                <a:solidFill>
                  <a:srgbClr val="002060"/>
                </a:solidFill>
                <a:effectLst/>
                <a:latin typeface="Calibri" panose="020F0502020204030204" pitchFamily="34" charset="0"/>
                <a:cs typeface="Calibri" panose="020F0502020204030204" pitchFamily="34" charset="0"/>
              </a:rPr>
              <a:t>Versión moderna del dataframe en R</a:t>
            </a:r>
            <a:endParaRPr lang="es-PE" dirty="0"/>
          </a:p>
        </p:txBody>
      </p:sp>
      <p:sp>
        <p:nvSpPr>
          <p:cNvPr id="20" name="CuadroTexto 19">
            <a:extLst>
              <a:ext uri="{FF2B5EF4-FFF2-40B4-BE49-F238E27FC236}">
                <a16:creationId xmlns:a16="http://schemas.microsoft.com/office/drawing/2014/main" id="{64F1C9FB-8A46-48A1-B249-88D7A28592F1}"/>
              </a:ext>
            </a:extLst>
          </p:cNvPr>
          <p:cNvSpPr txBox="1"/>
          <p:nvPr/>
        </p:nvSpPr>
        <p:spPr>
          <a:xfrm>
            <a:off x="4434029" y="3439997"/>
            <a:ext cx="1669627" cy="523220"/>
          </a:xfrm>
          <a:prstGeom prst="rect">
            <a:avLst/>
          </a:prstGeom>
          <a:noFill/>
        </p:spPr>
        <p:txBody>
          <a:bodyPr wrap="square">
            <a:spAutoFit/>
          </a:bodyPr>
          <a:lstStyle/>
          <a:p>
            <a:r>
              <a:rPr lang="es-ES" sz="1400" b="0" i="0" dirty="0">
                <a:solidFill>
                  <a:srgbClr val="002060"/>
                </a:solidFill>
                <a:effectLst/>
                <a:latin typeface="Calibri" panose="020F0502020204030204" pitchFamily="34" charset="0"/>
                <a:cs typeface="Calibri" panose="020F0502020204030204" pitchFamily="34" charset="0"/>
              </a:rPr>
              <a:t>Manipulación de factores</a:t>
            </a:r>
            <a:endParaRPr lang="es-PE" dirty="0"/>
          </a:p>
        </p:txBody>
      </p:sp>
      <p:sp>
        <p:nvSpPr>
          <p:cNvPr id="21" name="CuadroTexto 20">
            <a:extLst>
              <a:ext uri="{FF2B5EF4-FFF2-40B4-BE49-F238E27FC236}">
                <a16:creationId xmlns:a16="http://schemas.microsoft.com/office/drawing/2014/main" id="{CC66A239-9644-50CF-BA85-DDFC80884A80}"/>
              </a:ext>
            </a:extLst>
          </p:cNvPr>
          <p:cNvSpPr txBox="1"/>
          <p:nvPr/>
        </p:nvSpPr>
        <p:spPr>
          <a:xfrm>
            <a:off x="7142359" y="1147836"/>
            <a:ext cx="1669627" cy="523220"/>
          </a:xfrm>
          <a:prstGeom prst="rect">
            <a:avLst/>
          </a:prstGeom>
          <a:noFill/>
        </p:spPr>
        <p:txBody>
          <a:bodyPr wrap="square">
            <a:spAutoFit/>
          </a:bodyPr>
          <a:lstStyle/>
          <a:p>
            <a:r>
              <a:rPr lang="es-ES" sz="1400" b="0" i="0" dirty="0">
                <a:solidFill>
                  <a:srgbClr val="002060"/>
                </a:solidFill>
                <a:effectLst/>
                <a:latin typeface="Calibri" panose="020F0502020204030204" pitchFamily="34" charset="0"/>
                <a:cs typeface="Calibri" panose="020F0502020204030204" pitchFamily="34" charset="0"/>
              </a:rPr>
              <a:t>Cambiar la forma de los datasets</a:t>
            </a:r>
            <a:endParaRPr lang="es-PE" dirty="0"/>
          </a:p>
        </p:txBody>
      </p:sp>
      <p:sp>
        <p:nvSpPr>
          <p:cNvPr id="22" name="CuadroTexto 21">
            <a:extLst>
              <a:ext uri="{FF2B5EF4-FFF2-40B4-BE49-F238E27FC236}">
                <a16:creationId xmlns:a16="http://schemas.microsoft.com/office/drawing/2014/main" id="{36D160CC-E61E-B69B-B639-8459ADC921C9}"/>
              </a:ext>
            </a:extLst>
          </p:cNvPr>
          <p:cNvSpPr txBox="1"/>
          <p:nvPr/>
        </p:nvSpPr>
        <p:spPr>
          <a:xfrm>
            <a:off x="7139244" y="2244993"/>
            <a:ext cx="1669627" cy="523220"/>
          </a:xfrm>
          <a:prstGeom prst="rect">
            <a:avLst/>
          </a:prstGeom>
          <a:noFill/>
        </p:spPr>
        <p:txBody>
          <a:bodyPr wrap="square">
            <a:spAutoFit/>
          </a:bodyPr>
          <a:lstStyle/>
          <a:p>
            <a:r>
              <a:rPr lang="es-ES" sz="1400" b="0" i="0" dirty="0">
                <a:solidFill>
                  <a:srgbClr val="002060"/>
                </a:solidFill>
                <a:effectLst/>
                <a:latin typeface="Calibri" panose="020F0502020204030204" pitchFamily="34" charset="0"/>
                <a:cs typeface="Calibri" panose="020F0502020204030204" pitchFamily="34" charset="0"/>
              </a:rPr>
              <a:t>Cambiar la forma de los datasets</a:t>
            </a:r>
            <a:endParaRPr lang="es-PE" dirty="0"/>
          </a:p>
        </p:txBody>
      </p:sp>
      <p:sp>
        <p:nvSpPr>
          <p:cNvPr id="23" name="CuadroTexto 22">
            <a:extLst>
              <a:ext uri="{FF2B5EF4-FFF2-40B4-BE49-F238E27FC236}">
                <a16:creationId xmlns:a16="http://schemas.microsoft.com/office/drawing/2014/main" id="{AE7959E0-A6D1-A49B-FB3B-C6AB94C1850A}"/>
              </a:ext>
            </a:extLst>
          </p:cNvPr>
          <p:cNvSpPr txBox="1"/>
          <p:nvPr/>
        </p:nvSpPr>
        <p:spPr>
          <a:xfrm>
            <a:off x="7139243" y="3439997"/>
            <a:ext cx="1669627" cy="523220"/>
          </a:xfrm>
          <a:prstGeom prst="rect">
            <a:avLst/>
          </a:prstGeom>
          <a:noFill/>
        </p:spPr>
        <p:txBody>
          <a:bodyPr wrap="square">
            <a:spAutoFit/>
          </a:bodyPr>
          <a:lstStyle/>
          <a:p>
            <a:r>
              <a:rPr lang="es-ES" sz="1400" b="0" i="0" dirty="0">
                <a:solidFill>
                  <a:srgbClr val="002060"/>
                </a:solidFill>
                <a:effectLst/>
                <a:latin typeface="Calibri" panose="020F0502020204030204" pitchFamily="34" charset="0"/>
                <a:cs typeface="Calibri" panose="020F0502020204030204" pitchFamily="34" charset="0"/>
              </a:rPr>
              <a:t>Trabajo con fechas y horas</a:t>
            </a:r>
            <a:endParaRPr lang="es-PE" dirty="0"/>
          </a:p>
        </p:txBody>
      </p:sp>
      <p:sp>
        <p:nvSpPr>
          <p:cNvPr id="24" name="Rectángulo 23">
            <a:extLst>
              <a:ext uri="{FF2B5EF4-FFF2-40B4-BE49-F238E27FC236}">
                <a16:creationId xmlns:a16="http://schemas.microsoft.com/office/drawing/2014/main" id="{4039E11E-73A3-0C7B-D7D0-88C0246962D4}"/>
              </a:ext>
            </a:extLst>
          </p:cNvPr>
          <p:cNvSpPr/>
          <p:nvPr/>
        </p:nvSpPr>
        <p:spPr>
          <a:xfrm>
            <a:off x="332015" y="853440"/>
            <a:ext cx="2891834" cy="390144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27933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050"/>
                                        </p:tgtEl>
                                        <p:attrNameLst>
                                          <p:attrName>style.visibility</p:attrName>
                                        </p:attrNameLst>
                                      </p:cBhvr>
                                      <p:to>
                                        <p:strVal val="visible"/>
                                      </p:to>
                                    </p:set>
                                    <p:animEffect transition="in" filter="fade">
                                      <p:cBhvr>
                                        <p:cTn id="71" dur="500"/>
                                        <p:tgtEl>
                                          <p:spTgt spid="205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P spid="23" grpId="0"/>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5243743" cy="523220"/>
          </a:xfrm>
          <a:prstGeom prst="rect">
            <a:avLst/>
          </a:prstGeom>
          <a:noFill/>
        </p:spPr>
        <p:txBody>
          <a:bodyPr wrap="none" rtlCol="0">
            <a:spAutoFit/>
          </a:bodyPr>
          <a:lstStyle/>
          <a:p>
            <a:r>
              <a:rPr lang="es-PE" sz="2800" b="1" dirty="0">
                <a:solidFill>
                  <a:srgbClr val="002060"/>
                </a:solidFill>
                <a:latin typeface="Calibri" panose="020F0502020204030204" pitchFamily="34" charset="0"/>
                <a:cs typeface="Calibri" panose="020F0502020204030204" pitchFamily="34" charset="0"/>
              </a:rPr>
              <a:t>&gt; </a:t>
            </a:r>
            <a:r>
              <a:rPr lang="es-PE" sz="2800" b="1" u="sng" dirty="0">
                <a:solidFill>
                  <a:srgbClr val="002060"/>
                </a:solidFill>
                <a:latin typeface="Calibri" panose="020F0502020204030204" pitchFamily="34" charset="0"/>
                <a:cs typeface="Calibri" panose="020F0502020204030204" pitchFamily="34" charset="0"/>
              </a:rPr>
              <a:t>Tidyverse: Principio del tidydata</a:t>
            </a:r>
          </a:p>
        </p:txBody>
      </p:sp>
      <p:pic>
        <p:nvPicPr>
          <p:cNvPr id="2" name="Imagen 1">
            <a:extLst>
              <a:ext uri="{FF2B5EF4-FFF2-40B4-BE49-F238E27FC236}">
                <a16:creationId xmlns:a16="http://schemas.microsoft.com/office/drawing/2014/main" id="{05B860B7-4550-DBD9-59AF-FABA2A2CC501}"/>
              </a:ext>
            </a:extLst>
          </p:cNvPr>
          <p:cNvPicPr>
            <a:picLocks noChangeAspect="1"/>
          </p:cNvPicPr>
          <p:nvPr/>
        </p:nvPicPr>
        <p:blipFill>
          <a:blip r:embed="rId4"/>
          <a:stretch>
            <a:fillRect/>
          </a:stretch>
        </p:blipFill>
        <p:spPr>
          <a:xfrm>
            <a:off x="1227768" y="823775"/>
            <a:ext cx="6592103" cy="1988775"/>
          </a:xfrm>
          <a:prstGeom prst="rect">
            <a:avLst/>
          </a:prstGeom>
        </p:spPr>
      </p:pic>
      <p:sp>
        <p:nvSpPr>
          <p:cNvPr id="4" name="CuadroTexto 3">
            <a:extLst>
              <a:ext uri="{FF2B5EF4-FFF2-40B4-BE49-F238E27FC236}">
                <a16:creationId xmlns:a16="http://schemas.microsoft.com/office/drawing/2014/main" id="{A8305C27-D8B8-9FC3-9ED0-46515DCBA222}"/>
              </a:ext>
            </a:extLst>
          </p:cNvPr>
          <p:cNvSpPr txBox="1"/>
          <p:nvPr/>
        </p:nvSpPr>
        <p:spPr>
          <a:xfrm>
            <a:off x="1305561" y="3103236"/>
            <a:ext cx="6436519" cy="1384995"/>
          </a:xfrm>
          <a:prstGeom prst="rect">
            <a:avLst/>
          </a:prstGeom>
          <a:noFill/>
        </p:spPr>
        <p:txBody>
          <a:bodyPr wrap="square" rtlCol="0">
            <a:spAutoFit/>
          </a:bodyPr>
          <a:lstStyle/>
          <a:p>
            <a:pPr marL="257175" indent="-257175" algn="just">
              <a:buFont typeface="Arial" panose="020B0604020202020204" pitchFamily="34" charset="0"/>
              <a:buChar char="•"/>
            </a:pPr>
            <a:r>
              <a:rPr lang="es-PE" sz="2100" dirty="0">
                <a:solidFill>
                  <a:srgbClr val="002060"/>
                </a:solidFill>
              </a:rPr>
              <a:t>Se trabaja con objetos </a:t>
            </a:r>
            <a:r>
              <a:rPr lang="es-PE" sz="2100" dirty="0" err="1">
                <a:solidFill>
                  <a:srgbClr val="002060"/>
                </a:solidFill>
              </a:rPr>
              <a:t>data.frame</a:t>
            </a:r>
            <a:r>
              <a:rPr lang="es-PE" sz="2100" dirty="0">
                <a:solidFill>
                  <a:srgbClr val="002060"/>
                </a:solidFill>
              </a:rPr>
              <a:t> o tibble.</a:t>
            </a:r>
          </a:p>
          <a:p>
            <a:pPr marL="257175" indent="-257175" algn="just">
              <a:buFont typeface="Arial" panose="020B0604020202020204" pitchFamily="34" charset="0"/>
              <a:buChar char="•"/>
            </a:pPr>
            <a:r>
              <a:rPr lang="es-PE" sz="2100" dirty="0">
                <a:solidFill>
                  <a:srgbClr val="002060"/>
                </a:solidFill>
              </a:rPr>
              <a:t>Se trabaja con data ordenada (tidy data):</a:t>
            </a:r>
          </a:p>
          <a:p>
            <a:pPr marL="600075" lvl="1" indent="-257175" algn="just">
              <a:buFont typeface="Arial" panose="020B0604020202020204" pitchFamily="34" charset="0"/>
              <a:buChar char="•"/>
            </a:pPr>
            <a:r>
              <a:rPr lang="es-PE" sz="2100" dirty="0">
                <a:solidFill>
                  <a:srgbClr val="002060"/>
                </a:solidFill>
              </a:rPr>
              <a:t>Cada variable está en su propia columna. </a:t>
            </a:r>
          </a:p>
          <a:p>
            <a:pPr marL="600075" lvl="1" indent="-257175" algn="just">
              <a:buFont typeface="Arial" panose="020B0604020202020204" pitchFamily="34" charset="0"/>
              <a:buChar char="•"/>
            </a:pPr>
            <a:r>
              <a:rPr lang="es-PE" sz="2100" dirty="0">
                <a:solidFill>
                  <a:srgbClr val="002060"/>
                </a:solidFill>
              </a:rPr>
              <a:t>Cada observación o caso en su propia fila</a:t>
            </a:r>
          </a:p>
        </p:txBody>
      </p:sp>
    </p:spTree>
    <p:extLst>
      <p:ext uri="{BB962C8B-B14F-4D97-AF65-F5344CB8AC3E}">
        <p14:creationId xmlns:p14="http://schemas.microsoft.com/office/powerpoint/2010/main" val="95600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4229043" cy="523220"/>
          </a:xfrm>
          <a:prstGeom prst="rect">
            <a:avLst/>
          </a:prstGeom>
          <a:noFill/>
        </p:spPr>
        <p:txBody>
          <a:bodyPr wrap="none" rtlCol="0">
            <a:spAutoFit/>
          </a:bodyPr>
          <a:lstStyle/>
          <a:p>
            <a:r>
              <a:rPr lang="es-PE" sz="2800" b="1" dirty="0">
                <a:solidFill>
                  <a:srgbClr val="002060"/>
                </a:solidFill>
                <a:latin typeface="Calibri" panose="020F0502020204030204" pitchFamily="34" charset="0"/>
                <a:cs typeface="Calibri" panose="020F0502020204030204" pitchFamily="34" charset="0"/>
              </a:rPr>
              <a:t>&gt; </a:t>
            </a:r>
            <a:r>
              <a:rPr lang="es-PE" sz="2800" b="1" u="sng" dirty="0">
                <a:solidFill>
                  <a:srgbClr val="002060"/>
                </a:solidFill>
                <a:latin typeface="Calibri" panose="020F0502020204030204" pitchFamily="34" charset="0"/>
                <a:cs typeface="Calibri" panose="020F0502020204030204" pitchFamily="34" charset="0"/>
              </a:rPr>
              <a:t>Tidyverse: Operador pipe</a:t>
            </a:r>
          </a:p>
        </p:txBody>
      </p:sp>
      <p:sp>
        <p:nvSpPr>
          <p:cNvPr id="3" name="CuadroTexto 2">
            <a:extLst>
              <a:ext uri="{FF2B5EF4-FFF2-40B4-BE49-F238E27FC236}">
                <a16:creationId xmlns:a16="http://schemas.microsoft.com/office/drawing/2014/main" id="{384D4FA1-3DCF-381C-27FE-CF88C7541967}"/>
              </a:ext>
            </a:extLst>
          </p:cNvPr>
          <p:cNvSpPr txBox="1"/>
          <p:nvPr/>
        </p:nvSpPr>
        <p:spPr>
          <a:xfrm>
            <a:off x="381811" y="1063617"/>
            <a:ext cx="5391897" cy="2800767"/>
          </a:xfrm>
          <a:prstGeom prst="rect">
            <a:avLst/>
          </a:prstGeom>
          <a:noFill/>
        </p:spPr>
        <p:txBody>
          <a:bodyPr wrap="square" rtlCol="0">
            <a:spAutoFit/>
          </a:bodyPr>
          <a:lstStyle/>
          <a:p>
            <a:pPr marL="342900" indent="-342900" algn="just">
              <a:buFont typeface="Arial" panose="020B0604020202020204" pitchFamily="34" charset="0"/>
              <a:buChar char="•"/>
            </a:pPr>
            <a:r>
              <a:rPr lang="es-ES" sz="1600" dirty="0">
                <a:solidFill>
                  <a:srgbClr val="002060"/>
                </a:solidFill>
              </a:rPr>
              <a:t>Operador que permite expresar de forma clara una secuencia de múltiples operaciones. </a:t>
            </a:r>
          </a:p>
          <a:p>
            <a:pPr marL="342900" indent="-342900" algn="just">
              <a:buFont typeface="Arial" panose="020B0604020202020204" pitchFamily="34" charset="0"/>
              <a:buChar char="•"/>
            </a:pPr>
            <a:r>
              <a:rPr lang="es-ES" sz="1600" dirty="0">
                <a:solidFill>
                  <a:srgbClr val="002060"/>
                </a:solidFill>
              </a:rPr>
              <a:t>Es una sintaxis en cadena (tubería), de forma que el operador coge el output (‘la salida’) de una sentencia de código y la convierte en el input (‘el argumento’) de una nueva sentencia.</a:t>
            </a:r>
          </a:p>
          <a:p>
            <a:pPr marL="685800" lvl="1" indent="-342900" algn="just">
              <a:buFont typeface="Wingdings" panose="05000000000000000000" pitchFamily="2" charset="2"/>
              <a:buChar char="ü"/>
            </a:pPr>
            <a:r>
              <a:rPr lang="es-ES" sz="1600" dirty="0">
                <a:solidFill>
                  <a:srgbClr val="002060"/>
                </a:solidFill>
              </a:rPr>
              <a:t>Podemos interpretarlo como un “ENTONCES”.</a:t>
            </a:r>
          </a:p>
          <a:p>
            <a:pPr marL="685800" lvl="1" indent="-342900" algn="just">
              <a:buFont typeface="Wingdings" panose="05000000000000000000" pitchFamily="2" charset="2"/>
              <a:buChar char="ü"/>
            </a:pPr>
            <a:r>
              <a:rPr lang="es-ES" sz="1600" dirty="0">
                <a:solidFill>
                  <a:srgbClr val="002060"/>
                </a:solidFill>
              </a:rPr>
              <a:t>La salida (resultado) del código a la izquierda de |&gt; es argumento de la función de la derecha. </a:t>
            </a:r>
          </a:p>
          <a:p>
            <a:pPr marL="342900" indent="-342900" algn="just">
              <a:buFont typeface="Arial" panose="020B0604020202020204" pitchFamily="34" charset="0"/>
              <a:buChar char="•"/>
            </a:pPr>
            <a:r>
              <a:rPr lang="es-PE" sz="1600" dirty="0">
                <a:solidFill>
                  <a:srgbClr val="002060"/>
                </a:solidFill>
              </a:rPr>
              <a:t>Recientemente en la </a:t>
            </a:r>
            <a:r>
              <a:rPr lang="es-PE" sz="1600" dirty="0">
                <a:solidFill>
                  <a:srgbClr val="002060"/>
                </a:solidFill>
                <a:hlinkClick r:id="rId4">
                  <a:extLst>
                    <a:ext uri="{A12FA001-AC4F-418D-AE19-62706E023703}">
                      <ahyp:hlinkClr xmlns:ahyp="http://schemas.microsoft.com/office/drawing/2018/hyperlinkcolor" val="tx"/>
                    </a:ext>
                  </a:extLst>
                </a:hlinkClick>
              </a:rPr>
              <a:t>versión 4.1.0 de R</a:t>
            </a:r>
            <a:r>
              <a:rPr lang="es-PE" sz="1600" dirty="0">
                <a:solidFill>
                  <a:srgbClr val="002060"/>
                </a:solidFill>
              </a:rPr>
              <a:t> se insertó la sintaxis del pipe nativo. </a:t>
            </a:r>
          </a:p>
        </p:txBody>
      </p:sp>
      <p:pic>
        <p:nvPicPr>
          <p:cNvPr id="5" name="Picture 2" descr="Diferentes tipos de tubos y usos | Dipac® Blog">
            <a:extLst>
              <a:ext uri="{FF2B5EF4-FFF2-40B4-BE49-F238E27FC236}">
                <a16:creationId xmlns:a16="http://schemas.microsoft.com/office/drawing/2014/main" id="{FE70F01C-3598-4F23-36A7-EF1A929284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5502803" y="1626527"/>
            <a:ext cx="3400425" cy="205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95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4229043" cy="523220"/>
          </a:xfrm>
          <a:prstGeom prst="rect">
            <a:avLst/>
          </a:prstGeom>
          <a:noFill/>
        </p:spPr>
        <p:txBody>
          <a:bodyPr wrap="none" rtlCol="0">
            <a:spAutoFit/>
          </a:bodyPr>
          <a:lstStyle/>
          <a:p>
            <a:r>
              <a:rPr lang="es-PE" sz="2800" b="1" dirty="0">
                <a:solidFill>
                  <a:srgbClr val="002060"/>
                </a:solidFill>
                <a:latin typeface="Calibri" panose="020F0502020204030204" pitchFamily="34" charset="0"/>
                <a:cs typeface="Calibri" panose="020F0502020204030204" pitchFamily="34" charset="0"/>
              </a:rPr>
              <a:t>&gt; </a:t>
            </a:r>
            <a:r>
              <a:rPr lang="es-PE" sz="2800" b="1" u="sng" dirty="0">
                <a:solidFill>
                  <a:srgbClr val="002060"/>
                </a:solidFill>
                <a:latin typeface="Calibri" panose="020F0502020204030204" pitchFamily="34" charset="0"/>
                <a:cs typeface="Calibri" panose="020F0502020204030204" pitchFamily="34" charset="0"/>
              </a:rPr>
              <a:t>Tidyverse: Operador pipe</a:t>
            </a:r>
          </a:p>
        </p:txBody>
      </p:sp>
      <p:sp>
        <p:nvSpPr>
          <p:cNvPr id="2" name="CuadroTexto 1">
            <a:extLst>
              <a:ext uri="{FF2B5EF4-FFF2-40B4-BE49-F238E27FC236}">
                <a16:creationId xmlns:a16="http://schemas.microsoft.com/office/drawing/2014/main" id="{2B44526D-6187-59B2-9D42-8561D6998D90}"/>
              </a:ext>
            </a:extLst>
          </p:cNvPr>
          <p:cNvSpPr txBox="1"/>
          <p:nvPr/>
        </p:nvSpPr>
        <p:spPr>
          <a:xfrm>
            <a:off x="266057" y="1759568"/>
            <a:ext cx="5947511" cy="369332"/>
          </a:xfrm>
          <a:prstGeom prst="rect">
            <a:avLst/>
          </a:prstGeom>
          <a:noFill/>
        </p:spPr>
        <p:txBody>
          <a:bodyPr wrap="square">
            <a:spAutoFit/>
          </a:bodyPr>
          <a:lstStyle/>
          <a:p>
            <a:r>
              <a:rPr lang="es-ES" sz="1800" dirty="0">
                <a:solidFill>
                  <a:srgbClr val="002060"/>
                </a:solidFill>
                <a:latin typeface="Consolas" panose="020B0609020204030204" pitchFamily="49" charset="0"/>
              </a:rPr>
              <a:t>Resultado2 &lt;- acción2(Resultado1)</a:t>
            </a:r>
          </a:p>
        </p:txBody>
      </p:sp>
      <p:sp>
        <p:nvSpPr>
          <p:cNvPr id="4" name="CuadroTexto 3">
            <a:extLst>
              <a:ext uri="{FF2B5EF4-FFF2-40B4-BE49-F238E27FC236}">
                <a16:creationId xmlns:a16="http://schemas.microsoft.com/office/drawing/2014/main" id="{BCE44606-A365-5031-B443-C84D17D8F8C5}"/>
              </a:ext>
            </a:extLst>
          </p:cNvPr>
          <p:cNvSpPr txBox="1"/>
          <p:nvPr/>
        </p:nvSpPr>
        <p:spPr>
          <a:xfrm>
            <a:off x="195298" y="2798769"/>
            <a:ext cx="5947511" cy="1200329"/>
          </a:xfrm>
          <a:prstGeom prst="rect">
            <a:avLst/>
          </a:prstGeom>
          <a:noFill/>
        </p:spPr>
        <p:txBody>
          <a:bodyPr wrap="square">
            <a:spAutoFit/>
          </a:bodyPr>
          <a:lstStyle/>
          <a:p>
            <a:r>
              <a:rPr lang="es-ES" sz="1800" dirty="0">
                <a:solidFill>
                  <a:srgbClr val="002060"/>
                </a:solidFill>
                <a:latin typeface="Consolas" panose="020B0609020204030204" pitchFamily="49" charset="0"/>
              </a:rPr>
              <a:t>data |&gt; </a:t>
            </a:r>
          </a:p>
          <a:p>
            <a:r>
              <a:rPr lang="es-ES" sz="1800" dirty="0">
                <a:solidFill>
                  <a:srgbClr val="002060"/>
                </a:solidFill>
                <a:latin typeface="Consolas" panose="020B0609020204030204" pitchFamily="49" charset="0"/>
              </a:rPr>
              <a:t>	acción1() |&gt;</a:t>
            </a:r>
          </a:p>
          <a:p>
            <a:r>
              <a:rPr lang="es-ES" sz="1800" dirty="0">
                <a:solidFill>
                  <a:srgbClr val="002060"/>
                </a:solidFill>
                <a:latin typeface="Consolas" panose="020B0609020204030204" pitchFamily="49" charset="0"/>
              </a:rPr>
              <a:t>	acción2() |&gt;</a:t>
            </a:r>
          </a:p>
          <a:p>
            <a:r>
              <a:rPr lang="es-ES" sz="1800" dirty="0">
                <a:solidFill>
                  <a:srgbClr val="002060"/>
                </a:solidFill>
                <a:latin typeface="Consolas" panose="020B0609020204030204" pitchFamily="49" charset="0"/>
              </a:rPr>
              <a:t>	acción3()</a:t>
            </a:r>
          </a:p>
        </p:txBody>
      </p:sp>
      <p:cxnSp>
        <p:nvCxnSpPr>
          <p:cNvPr id="6" name="Conector recto de flecha 5">
            <a:extLst>
              <a:ext uri="{FF2B5EF4-FFF2-40B4-BE49-F238E27FC236}">
                <a16:creationId xmlns:a16="http://schemas.microsoft.com/office/drawing/2014/main" id="{7C150D5F-1D04-A65C-8D2E-AC8508CB74DC}"/>
              </a:ext>
            </a:extLst>
          </p:cNvPr>
          <p:cNvCxnSpPr>
            <a:cxnSpLocks/>
          </p:cNvCxnSpPr>
          <p:nvPr/>
        </p:nvCxnSpPr>
        <p:spPr>
          <a:xfrm>
            <a:off x="911888" y="1712071"/>
            <a:ext cx="1459424" cy="1470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8" descr="Imagen relacionada">
            <a:extLst>
              <a:ext uri="{FF2B5EF4-FFF2-40B4-BE49-F238E27FC236}">
                <a16:creationId xmlns:a16="http://schemas.microsoft.com/office/drawing/2014/main" id="{6475A617-40D3-5781-DB81-738368766A95}"/>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4942" y="1476328"/>
            <a:ext cx="1459424" cy="1032884"/>
          </a:xfrm>
          <a:prstGeom prst="rect">
            <a:avLst/>
          </a:prstGeom>
          <a:noFill/>
          <a:ln w="22225">
            <a:solidFill>
              <a:schemeClr val="tx1"/>
            </a:solidFill>
          </a:ln>
          <a:extLst>
            <a:ext uri="{909E8E84-426E-40DD-AFC4-6F175D3DCCD1}">
              <a14:hiddenFill xmlns:a14="http://schemas.microsoft.com/office/drawing/2010/main">
                <a:solidFill>
                  <a:srgbClr val="FFFFFF"/>
                </a:solidFill>
              </a14:hiddenFill>
            </a:ext>
          </a:extLst>
        </p:spPr>
      </p:pic>
      <p:pic>
        <p:nvPicPr>
          <p:cNvPr id="8" name="Picture 4" descr="Imagen relacionada">
            <a:extLst>
              <a:ext uri="{FF2B5EF4-FFF2-40B4-BE49-F238E27FC236}">
                <a16:creationId xmlns:a16="http://schemas.microsoft.com/office/drawing/2014/main" id="{0AD7D38F-D9EA-71BC-253C-224C09CA948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108183" y="2889523"/>
            <a:ext cx="1459424" cy="1018820"/>
          </a:xfrm>
          <a:prstGeom prst="rect">
            <a:avLst/>
          </a:prstGeom>
          <a:noFill/>
          <a:ln w="22225">
            <a:solidFill>
              <a:schemeClr val="tx1"/>
            </a:solidFill>
          </a:ln>
          <a:extLst>
            <a:ext uri="{909E8E84-426E-40DD-AFC4-6F175D3DCCD1}">
              <a14:hiddenFill xmlns:a14="http://schemas.microsoft.com/office/drawing/2010/main">
                <a:solidFill>
                  <a:srgbClr val="FFFFFF"/>
                </a:solidFill>
              </a14:hiddenFill>
            </a:ext>
          </a:extLst>
        </p:spPr>
      </p:pic>
      <p:pic>
        <p:nvPicPr>
          <p:cNvPr id="9" name="Picture 2" descr="Diferentes tipos de tubos y usos | Dipac® Blog">
            <a:extLst>
              <a:ext uri="{FF2B5EF4-FFF2-40B4-BE49-F238E27FC236}">
                <a16:creationId xmlns:a16="http://schemas.microsoft.com/office/drawing/2014/main" id="{C42A9CEF-C964-28C5-0FED-296B427530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6044670" y="1730430"/>
            <a:ext cx="3400425" cy="2050256"/>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2F9BB31D-88D1-7FF4-A937-3457ED433A17}"/>
              </a:ext>
            </a:extLst>
          </p:cNvPr>
          <p:cNvSpPr txBox="1"/>
          <p:nvPr/>
        </p:nvSpPr>
        <p:spPr>
          <a:xfrm>
            <a:off x="266057" y="1411143"/>
            <a:ext cx="4572000" cy="369332"/>
          </a:xfrm>
          <a:prstGeom prst="rect">
            <a:avLst/>
          </a:prstGeom>
          <a:noFill/>
        </p:spPr>
        <p:txBody>
          <a:bodyPr wrap="square">
            <a:spAutoFit/>
          </a:bodyPr>
          <a:lstStyle/>
          <a:p>
            <a:r>
              <a:rPr lang="es-ES" sz="1800" dirty="0">
                <a:solidFill>
                  <a:srgbClr val="002060"/>
                </a:solidFill>
                <a:latin typeface="Consolas" panose="020B0609020204030204" pitchFamily="49" charset="0"/>
              </a:rPr>
              <a:t>Resultado1 &lt;- acción1(data)</a:t>
            </a:r>
          </a:p>
        </p:txBody>
      </p:sp>
      <p:sp>
        <p:nvSpPr>
          <p:cNvPr id="14" name="CuadroTexto 13">
            <a:extLst>
              <a:ext uri="{FF2B5EF4-FFF2-40B4-BE49-F238E27FC236}">
                <a16:creationId xmlns:a16="http://schemas.microsoft.com/office/drawing/2014/main" id="{AF04C32F-E70F-8EF7-4F87-5E8ACC1088FF}"/>
              </a:ext>
            </a:extLst>
          </p:cNvPr>
          <p:cNvSpPr txBox="1"/>
          <p:nvPr/>
        </p:nvSpPr>
        <p:spPr>
          <a:xfrm>
            <a:off x="257248" y="2127673"/>
            <a:ext cx="5807869" cy="369332"/>
          </a:xfrm>
          <a:prstGeom prst="rect">
            <a:avLst/>
          </a:prstGeom>
          <a:noFill/>
        </p:spPr>
        <p:txBody>
          <a:bodyPr wrap="square">
            <a:spAutoFit/>
          </a:bodyPr>
          <a:lstStyle/>
          <a:p>
            <a:r>
              <a:rPr lang="es-ES" sz="1800" dirty="0">
                <a:solidFill>
                  <a:srgbClr val="002060"/>
                </a:solidFill>
                <a:latin typeface="Consolas" panose="020B0609020204030204" pitchFamily="49" charset="0"/>
              </a:rPr>
              <a:t>Resultadofinal &lt;- acción3(Resultado2)</a:t>
            </a:r>
            <a:endParaRPr lang="es-PE" sz="1800" dirty="0">
              <a:solidFill>
                <a:srgbClr val="002060"/>
              </a:solidFill>
              <a:latin typeface="Consolas" panose="020B0609020204030204" pitchFamily="49" charset="0"/>
            </a:endParaRPr>
          </a:p>
        </p:txBody>
      </p:sp>
      <p:cxnSp>
        <p:nvCxnSpPr>
          <p:cNvPr id="15" name="Conector recto de flecha 14">
            <a:extLst>
              <a:ext uri="{FF2B5EF4-FFF2-40B4-BE49-F238E27FC236}">
                <a16:creationId xmlns:a16="http://schemas.microsoft.com/office/drawing/2014/main" id="{BDBD7308-0DF7-43A5-33A8-315CAB471F18}"/>
              </a:ext>
            </a:extLst>
          </p:cNvPr>
          <p:cNvCxnSpPr>
            <a:cxnSpLocks/>
          </p:cNvCxnSpPr>
          <p:nvPr/>
        </p:nvCxnSpPr>
        <p:spPr>
          <a:xfrm>
            <a:off x="693566" y="2071923"/>
            <a:ext cx="1896070" cy="1985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97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1"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9090509" cy="830997"/>
          </a:xfrm>
          <a:prstGeom prst="rect">
            <a:avLst/>
          </a:prstGeom>
          <a:noFill/>
        </p:spPr>
        <p:txBody>
          <a:bodyPr wrap="square" rtlCol="0">
            <a:spAutoFit/>
          </a:bodyPr>
          <a:lstStyle/>
          <a:p>
            <a:r>
              <a:rPr lang="es-PE" sz="2400" b="1" dirty="0">
                <a:solidFill>
                  <a:srgbClr val="002060"/>
                </a:solidFill>
                <a:latin typeface="Calibri" panose="020F0502020204030204" pitchFamily="34" charset="0"/>
                <a:cs typeface="Calibri" panose="020F0502020204030204" pitchFamily="34" charset="0"/>
              </a:rPr>
              <a:t>&gt; </a:t>
            </a:r>
            <a:r>
              <a:rPr lang="es-ES" sz="2400" b="1" u="sng" dirty="0">
                <a:solidFill>
                  <a:srgbClr val="002060"/>
                </a:solidFill>
                <a:latin typeface="Calibri" panose="020F0502020204030204" pitchFamily="34" charset="0"/>
                <a:cs typeface="Calibri" panose="020F0502020204030204" pitchFamily="34" charset="0"/>
              </a:rPr>
              <a:t>¿Cómo identifico el valor más representativo de una variable? </a:t>
            </a:r>
          </a:p>
          <a:p>
            <a:endParaRPr lang="es-PE" sz="2400" b="1" u="sng" dirty="0">
              <a:solidFill>
                <a:srgbClr val="002060"/>
              </a:solidFill>
              <a:latin typeface="Calibri" panose="020F0502020204030204" pitchFamily="34" charset="0"/>
              <a:cs typeface="Calibri" panose="020F0502020204030204" pitchFamily="34" charset="0"/>
            </a:endParaRPr>
          </a:p>
        </p:txBody>
      </p:sp>
      <p:graphicFrame>
        <p:nvGraphicFramePr>
          <p:cNvPr id="3" name="Diagrama 2">
            <a:extLst>
              <a:ext uri="{FF2B5EF4-FFF2-40B4-BE49-F238E27FC236}">
                <a16:creationId xmlns:a16="http://schemas.microsoft.com/office/drawing/2014/main" id="{F6D6DD3F-F91F-6EC6-5A17-37ABDB321B5F}"/>
              </a:ext>
            </a:extLst>
          </p:cNvPr>
          <p:cNvGraphicFramePr/>
          <p:nvPr/>
        </p:nvGraphicFramePr>
        <p:xfrm>
          <a:off x="445347" y="1258933"/>
          <a:ext cx="8003627" cy="34982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CuadroTexto 10">
            <a:extLst>
              <a:ext uri="{FF2B5EF4-FFF2-40B4-BE49-F238E27FC236}">
                <a16:creationId xmlns:a16="http://schemas.microsoft.com/office/drawing/2014/main" id="{1B354CB5-C0BB-AE03-0C0C-BBCB6293287D}"/>
              </a:ext>
            </a:extLst>
          </p:cNvPr>
          <p:cNvSpPr txBox="1"/>
          <p:nvPr/>
        </p:nvSpPr>
        <p:spPr>
          <a:xfrm>
            <a:off x="516320" y="776441"/>
            <a:ext cx="4711262" cy="307777"/>
          </a:xfrm>
          <a:prstGeom prst="rect">
            <a:avLst/>
          </a:prstGeom>
          <a:noFill/>
        </p:spPr>
        <p:txBody>
          <a:bodyPr wrap="square">
            <a:spAutoFit/>
          </a:bodyPr>
          <a:lstStyle/>
          <a:p>
            <a:r>
              <a:rPr lang="es-ES" sz="1400" b="1" dirty="0">
                <a:solidFill>
                  <a:srgbClr val="002060"/>
                </a:solidFill>
                <a:latin typeface="Calibri" panose="020F0502020204030204" pitchFamily="34" charset="0"/>
                <a:cs typeface="Calibri" panose="020F0502020204030204" pitchFamily="34" charset="0"/>
              </a:rPr>
              <a:t>RESPUESTA</a:t>
            </a:r>
            <a:r>
              <a:rPr lang="es-ES" sz="1400" dirty="0">
                <a:solidFill>
                  <a:srgbClr val="002060"/>
                </a:solidFill>
                <a:latin typeface="Calibri" panose="020F0502020204030204" pitchFamily="34" charset="0"/>
                <a:cs typeface="Calibri" panose="020F0502020204030204" pitchFamily="34" charset="0"/>
              </a:rPr>
              <a:t>: Con las medidas de tendencia central</a:t>
            </a:r>
            <a:endParaRPr lang="es-PE" dirty="0"/>
          </a:p>
        </p:txBody>
      </p:sp>
    </p:spTree>
    <p:extLst>
      <p:ext uri="{BB962C8B-B14F-4D97-AF65-F5344CB8AC3E}">
        <p14:creationId xmlns:p14="http://schemas.microsoft.com/office/powerpoint/2010/main" val="2346581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9090509" cy="830997"/>
          </a:xfrm>
          <a:prstGeom prst="rect">
            <a:avLst/>
          </a:prstGeom>
          <a:noFill/>
        </p:spPr>
        <p:txBody>
          <a:bodyPr wrap="square" rtlCol="0">
            <a:spAutoFit/>
          </a:bodyPr>
          <a:lstStyle/>
          <a:p>
            <a:r>
              <a:rPr lang="es-PE" sz="2400" b="1" dirty="0">
                <a:solidFill>
                  <a:srgbClr val="002060"/>
                </a:solidFill>
                <a:latin typeface="Calibri" panose="020F0502020204030204" pitchFamily="34" charset="0"/>
                <a:cs typeface="Calibri" panose="020F0502020204030204" pitchFamily="34" charset="0"/>
              </a:rPr>
              <a:t>&gt; </a:t>
            </a:r>
            <a:r>
              <a:rPr lang="es-ES" sz="2400" b="1" u="sng" dirty="0">
                <a:solidFill>
                  <a:srgbClr val="002060"/>
                </a:solidFill>
                <a:latin typeface="Calibri" panose="020F0502020204030204" pitchFamily="34" charset="0"/>
                <a:cs typeface="Calibri" panose="020F0502020204030204" pitchFamily="34" charset="0"/>
              </a:rPr>
              <a:t>¿Cómo identifico el valor más representativo de una variable? </a:t>
            </a:r>
          </a:p>
          <a:p>
            <a:endParaRPr lang="es-PE" sz="2400" b="1" u="sng" dirty="0">
              <a:solidFill>
                <a:srgbClr val="002060"/>
              </a:solidFill>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A5B65898-F20C-1723-82E6-8099EAC4EBB4}"/>
              </a:ext>
            </a:extLst>
          </p:cNvPr>
          <p:cNvSpPr txBox="1"/>
          <p:nvPr/>
        </p:nvSpPr>
        <p:spPr>
          <a:xfrm>
            <a:off x="467139" y="846650"/>
            <a:ext cx="7961244" cy="2308324"/>
          </a:xfrm>
          <a:prstGeom prst="rect">
            <a:avLst/>
          </a:prstGeom>
          <a:noFill/>
        </p:spPr>
        <p:txBody>
          <a:bodyPr wrap="square">
            <a:spAutoFit/>
          </a:bodyPr>
          <a:lstStyle/>
          <a:p>
            <a:pPr algn="ctr"/>
            <a:r>
              <a:rPr lang="es-ES" sz="1600" b="1" dirty="0">
                <a:solidFill>
                  <a:srgbClr val="002060"/>
                </a:solidFill>
                <a:latin typeface="Calibri" panose="020F0502020204030204" pitchFamily="34" charset="0"/>
                <a:cs typeface="Calibri" panose="020F0502020204030204" pitchFamily="34" charset="0"/>
              </a:rPr>
              <a:t>MEDIA</a:t>
            </a:r>
            <a:endParaRPr lang="es-ES" sz="1600" dirty="0">
              <a:solidFill>
                <a:srgbClr val="002060"/>
              </a:solidFill>
              <a:latin typeface="Calibri" panose="020F0502020204030204" pitchFamily="34" charset="0"/>
              <a:cs typeface="Calibri" panose="020F0502020204030204" pitchFamily="34" charset="0"/>
            </a:endParaRPr>
          </a:p>
          <a:p>
            <a:r>
              <a:rPr lang="es-ES" sz="1600" dirty="0">
                <a:solidFill>
                  <a:srgbClr val="002060"/>
                </a:solidFill>
                <a:latin typeface="Calibri" panose="020F0502020204030204" pitchFamily="34" charset="0"/>
                <a:cs typeface="Calibri" panose="020F0502020204030204" pitchFamily="34" charset="0"/>
              </a:rPr>
              <a:t>Suma de todos los valores de un conjunto de datos y dividiendo el resultado por la cantidad total de valores.</a:t>
            </a:r>
          </a:p>
          <a:p>
            <a:endParaRPr lang="es-ES" sz="1600" dirty="0">
              <a:solidFill>
                <a:srgbClr val="002060"/>
              </a:solidFill>
              <a:latin typeface="Calibri" panose="020F0502020204030204" pitchFamily="34" charset="0"/>
              <a:cs typeface="Calibri" panose="020F0502020204030204" pitchFamily="34" charset="0"/>
            </a:endParaRPr>
          </a:p>
          <a:p>
            <a:r>
              <a:rPr lang="es-ES" sz="1600" dirty="0">
                <a:solidFill>
                  <a:srgbClr val="002060"/>
                </a:solidFill>
                <a:latin typeface="Calibri" panose="020F0502020204030204" pitchFamily="34" charset="0"/>
                <a:cs typeface="Calibri" panose="020F0502020204030204" pitchFamily="34" charset="0"/>
              </a:rPr>
              <a:t>Es sensible a valores extremos o atípicos, lo que puede influir en su magnitud y, en consecuencia, no siempre refleja el punto típico de un conjunto de datos si estos valores extremos están presentes.</a:t>
            </a:r>
            <a:endParaRPr lang="es-PE" sz="1600" dirty="0">
              <a:solidFill>
                <a:srgbClr val="002060"/>
              </a:solidFill>
              <a:latin typeface="Calibri" panose="020F0502020204030204" pitchFamily="34" charset="0"/>
              <a:cs typeface="Calibri" panose="020F0502020204030204" pitchFamily="34" charset="0"/>
            </a:endParaRPr>
          </a:p>
          <a:p>
            <a:endParaRPr lang="es-ES" sz="1600" dirty="0">
              <a:solidFill>
                <a:srgbClr val="002060"/>
              </a:solidFill>
              <a:latin typeface="Calibri" panose="020F0502020204030204" pitchFamily="34" charset="0"/>
              <a:cs typeface="Calibri" panose="020F0502020204030204" pitchFamily="34" charset="0"/>
            </a:endParaRPr>
          </a:p>
          <a:p>
            <a:endParaRPr lang="es-ES" sz="1600" dirty="0">
              <a:solidFill>
                <a:srgbClr val="002060"/>
              </a:solidFill>
              <a:latin typeface="Calibri" panose="020F0502020204030204" pitchFamily="34" charset="0"/>
              <a:cs typeface="Calibri" panose="020F0502020204030204" pitchFamily="34" charset="0"/>
            </a:endParaRPr>
          </a:p>
        </p:txBody>
      </p:sp>
      <p:pic>
        <p:nvPicPr>
          <p:cNvPr id="14" name="Imagen 13">
            <a:extLst>
              <a:ext uri="{FF2B5EF4-FFF2-40B4-BE49-F238E27FC236}">
                <a16:creationId xmlns:a16="http://schemas.microsoft.com/office/drawing/2014/main" id="{29A83E78-C1C9-587F-1D4C-0AFFCBE34747}"/>
              </a:ext>
            </a:extLst>
          </p:cNvPr>
          <p:cNvPicPr>
            <a:picLocks noChangeAspect="1"/>
          </p:cNvPicPr>
          <p:nvPr/>
        </p:nvPicPr>
        <p:blipFill>
          <a:blip r:embed="rId4"/>
          <a:stretch>
            <a:fillRect/>
          </a:stretch>
        </p:blipFill>
        <p:spPr>
          <a:xfrm>
            <a:off x="1529832" y="3479605"/>
            <a:ext cx="6084335" cy="1268078"/>
          </a:xfrm>
          <a:prstGeom prst="rect">
            <a:avLst/>
          </a:prstGeom>
        </p:spPr>
      </p:pic>
    </p:spTree>
    <p:extLst>
      <p:ext uri="{BB962C8B-B14F-4D97-AF65-F5344CB8AC3E}">
        <p14:creationId xmlns:p14="http://schemas.microsoft.com/office/powerpoint/2010/main" val="1996584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9090509" cy="830997"/>
          </a:xfrm>
          <a:prstGeom prst="rect">
            <a:avLst/>
          </a:prstGeom>
          <a:noFill/>
        </p:spPr>
        <p:txBody>
          <a:bodyPr wrap="square" rtlCol="0">
            <a:spAutoFit/>
          </a:bodyPr>
          <a:lstStyle/>
          <a:p>
            <a:r>
              <a:rPr lang="es-PE" sz="2400" b="1" dirty="0">
                <a:solidFill>
                  <a:srgbClr val="002060"/>
                </a:solidFill>
                <a:latin typeface="Calibri" panose="020F0502020204030204" pitchFamily="34" charset="0"/>
                <a:cs typeface="Calibri" panose="020F0502020204030204" pitchFamily="34" charset="0"/>
              </a:rPr>
              <a:t>&gt; </a:t>
            </a:r>
            <a:r>
              <a:rPr lang="es-ES" sz="2400" b="1" u="sng" dirty="0">
                <a:solidFill>
                  <a:srgbClr val="002060"/>
                </a:solidFill>
                <a:latin typeface="Calibri" panose="020F0502020204030204" pitchFamily="34" charset="0"/>
                <a:cs typeface="Calibri" panose="020F0502020204030204" pitchFamily="34" charset="0"/>
              </a:rPr>
              <a:t>¿Cómo identifico el valor más representativo de una variable? </a:t>
            </a:r>
          </a:p>
          <a:p>
            <a:endParaRPr lang="es-PE" sz="2400" b="1" u="sng" dirty="0">
              <a:solidFill>
                <a:srgbClr val="002060"/>
              </a:solidFill>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A5B65898-F20C-1723-82E6-8099EAC4EBB4}"/>
              </a:ext>
            </a:extLst>
          </p:cNvPr>
          <p:cNvSpPr txBox="1"/>
          <p:nvPr/>
        </p:nvSpPr>
        <p:spPr>
          <a:xfrm>
            <a:off x="467139" y="846650"/>
            <a:ext cx="8219661" cy="2800767"/>
          </a:xfrm>
          <a:prstGeom prst="rect">
            <a:avLst/>
          </a:prstGeom>
          <a:noFill/>
        </p:spPr>
        <p:txBody>
          <a:bodyPr wrap="square">
            <a:spAutoFit/>
          </a:bodyPr>
          <a:lstStyle/>
          <a:p>
            <a:pPr algn="ctr"/>
            <a:r>
              <a:rPr lang="es-ES" sz="1600" b="1" dirty="0">
                <a:solidFill>
                  <a:srgbClr val="002060"/>
                </a:solidFill>
                <a:latin typeface="Calibri" panose="020F0502020204030204" pitchFamily="34" charset="0"/>
                <a:cs typeface="Calibri" panose="020F0502020204030204" pitchFamily="34" charset="0"/>
              </a:rPr>
              <a:t>MEDIANA</a:t>
            </a:r>
            <a:endParaRPr lang="es-ES" sz="1600" dirty="0">
              <a:solidFill>
                <a:srgbClr val="002060"/>
              </a:solidFill>
              <a:latin typeface="Calibri" panose="020F0502020204030204" pitchFamily="34" charset="0"/>
              <a:cs typeface="Calibri" panose="020F0502020204030204" pitchFamily="34" charset="0"/>
            </a:endParaRPr>
          </a:p>
          <a:p>
            <a:r>
              <a:rPr lang="es-ES" sz="1600" dirty="0">
                <a:solidFill>
                  <a:srgbClr val="002060"/>
                </a:solidFill>
                <a:latin typeface="Calibri" panose="020F0502020204030204" pitchFamily="34" charset="0"/>
                <a:cs typeface="Calibri" panose="020F0502020204030204" pitchFamily="34" charset="0"/>
              </a:rPr>
              <a:t>La mediana es la medida de tendencia central que divide un conjunto de datos ordenado en dos partes iguales, de manera que hay un número igual de valores tanto por encima como por debajo de ella. Si el conjunto de datos tiene un número impar de observaciones, la mediana es el valor central.</a:t>
            </a:r>
          </a:p>
          <a:p>
            <a:endParaRPr lang="es-ES" sz="1600" dirty="0">
              <a:solidFill>
                <a:srgbClr val="002060"/>
              </a:solidFill>
              <a:latin typeface="Calibri" panose="020F0502020204030204" pitchFamily="34" charset="0"/>
              <a:cs typeface="Calibri" panose="020F0502020204030204" pitchFamily="34" charset="0"/>
            </a:endParaRPr>
          </a:p>
          <a:p>
            <a:r>
              <a:rPr lang="es-ES" sz="1600" dirty="0">
                <a:solidFill>
                  <a:srgbClr val="002060"/>
                </a:solidFill>
                <a:latin typeface="Calibri" panose="020F0502020204030204" pitchFamily="34" charset="0"/>
                <a:cs typeface="Calibri" panose="020F0502020204030204" pitchFamily="34" charset="0"/>
              </a:rPr>
              <a:t>No se ve afectada por el valor atípico de 100, lo que la hace más robusta en presencia de valores extremos. Sin embargo, la mediana no tiene en cuenta la magnitud de la desviación del valor atípico, lo que podría ser importante en algunos contextos (podría ser 1M y sería la misma mediana).</a:t>
            </a:r>
          </a:p>
          <a:p>
            <a:endParaRPr lang="es-ES" sz="1600" dirty="0">
              <a:solidFill>
                <a:srgbClr val="002060"/>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9AEDBFC3-200B-DB5E-BEEA-DE5CF9293099}"/>
              </a:ext>
            </a:extLst>
          </p:cNvPr>
          <p:cNvPicPr>
            <a:picLocks noChangeAspect="1"/>
          </p:cNvPicPr>
          <p:nvPr/>
        </p:nvPicPr>
        <p:blipFill>
          <a:blip r:embed="rId4"/>
          <a:stretch>
            <a:fillRect/>
          </a:stretch>
        </p:blipFill>
        <p:spPr>
          <a:xfrm>
            <a:off x="1529832" y="3401195"/>
            <a:ext cx="6084335" cy="1237595"/>
          </a:xfrm>
          <a:prstGeom prst="rect">
            <a:avLst/>
          </a:prstGeom>
        </p:spPr>
      </p:pic>
      <p:sp>
        <p:nvSpPr>
          <p:cNvPr id="3" name="CuadroTexto 2">
            <a:extLst>
              <a:ext uri="{FF2B5EF4-FFF2-40B4-BE49-F238E27FC236}">
                <a16:creationId xmlns:a16="http://schemas.microsoft.com/office/drawing/2014/main" id="{CBE697A3-97C9-437D-9683-B6E4C4FE7D82}"/>
              </a:ext>
            </a:extLst>
          </p:cNvPr>
          <p:cNvSpPr txBox="1"/>
          <p:nvPr/>
        </p:nvSpPr>
        <p:spPr>
          <a:xfrm>
            <a:off x="2393822" y="3423302"/>
            <a:ext cx="1681656" cy="307777"/>
          </a:xfrm>
          <a:prstGeom prst="rect">
            <a:avLst/>
          </a:prstGeom>
          <a:solidFill>
            <a:schemeClr val="accent1">
              <a:lumMod val="40000"/>
              <a:lumOff val="60000"/>
            </a:schemeClr>
          </a:solidFill>
        </p:spPr>
        <p:txBody>
          <a:bodyPr wrap="square" rtlCol="0">
            <a:spAutoFit/>
          </a:bodyPr>
          <a:lstStyle/>
          <a:p>
            <a:r>
              <a:rPr lang="es-ES" b="1" dirty="0"/>
              <a:t>Mediana = 27.5</a:t>
            </a:r>
            <a:endParaRPr lang="es-PE" b="1" dirty="0"/>
          </a:p>
        </p:txBody>
      </p:sp>
    </p:spTree>
    <p:extLst>
      <p:ext uri="{BB962C8B-B14F-4D97-AF65-F5344CB8AC3E}">
        <p14:creationId xmlns:p14="http://schemas.microsoft.com/office/powerpoint/2010/main" val="654306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9090509" cy="830997"/>
          </a:xfrm>
          <a:prstGeom prst="rect">
            <a:avLst/>
          </a:prstGeom>
          <a:noFill/>
        </p:spPr>
        <p:txBody>
          <a:bodyPr wrap="square" rtlCol="0">
            <a:spAutoFit/>
          </a:bodyPr>
          <a:lstStyle/>
          <a:p>
            <a:r>
              <a:rPr lang="es-PE" sz="2400" b="1" dirty="0">
                <a:solidFill>
                  <a:srgbClr val="002060"/>
                </a:solidFill>
                <a:latin typeface="Calibri" panose="020F0502020204030204" pitchFamily="34" charset="0"/>
                <a:cs typeface="Calibri" panose="020F0502020204030204" pitchFamily="34" charset="0"/>
              </a:rPr>
              <a:t>&gt; </a:t>
            </a:r>
            <a:r>
              <a:rPr lang="es-ES" sz="2400" b="1" u="sng" dirty="0">
                <a:solidFill>
                  <a:srgbClr val="002060"/>
                </a:solidFill>
                <a:latin typeface="Calibri" panose="020F0502020204030204" pitchFamily="34" charset="0"/>
                <a:cs typeface="Calibri" panose="020F0502020204030204" pitchFamily="34" charset="0"/>
              </a:rPr>
              <a:t>¿Cómo identifico el valor más representativo de una variable? </a:t>
            </a:r>
          </a:p>
          <a:p>
            <a:endParaRPr lang="es-PE" sz="2400" b="1" u="sng" dirty="0">
              <a:solidFill>
                <a:srgbClr val="002060"/>
              </a:solidFill>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A5B65898-F20C-1723-82E6-8099EAC4EBB4}"/>
              </a:ext>
            </a:extLst>
          </p:cNvPr>
          <p:cNvSpPr txBox="1"/>
          <p:nvPr/>
        </p:nvSpPr>
        <p:spPr>
          <a:xfrm>
            <a:off x="467139" y="846650"/>
            <a:ext cx="8219661" cy="1323439"/>
          </a:xfrm>
          <a:prstGeom prst="rect">
            <a:avLst/>
          </a:prstGeom>
          <a:noFill/>
        </p:spPr>
        <p:txBody>
          <a:bodyPr wrap="square">
            <a:spAutoFit/>
          </a:bodyPr>
          <a:lstStyle/>
          <a:p>
            <a:pPr algn="ctr"/>
            <a:r>
              <a:rPr lang="es-ES" sz="1600" b="1" dirty="0">
                <a:solidFill>
                  <a:srgbClr val="002060"/>
                </a:solidFill>
                <a:latin typeface="Calibri" panose="020F0502020204030204" pitchFamily="34" charset="0"/>
                <a:cs typeface="Calibri" panose="020F0502020204030204" pitchFamily="34" charset="0"/>
              </a:rPr>
              <a:t>MODA</a:t>
            </a:r>
          </a:p>
          <a:p>
            <a:pPr algn="ctr"/>
            <a:endParaRPr lang="es-ES" sz="1600" b="1" dirty="0">
              <a:solidFill>
                <a:srgbClr val="002060"/>
              </a:solidFill>
              <a:latin typeface="Calibri" panose="020F0502020204030204" pitchFamily="34" charset="0"/>
              <a:cs typeface="Calibri" panose="020F0502020204030204" pitchFamily="34" charset="0"/>
            </a:endParaRPr>
          </a:p>
          <a:p>
            <a:r>
              <a:rPr lang="es-ES" sz="1600" dirty="0">
                <a:solidFill>
                  <a:srgbClr val="002060"/>
                </a:solidFill>
                <a:latin typeface="Calibri" panose="020F0502020204030204" pitchFamily="34" charset="0"/>
                <a:cs typeface="Calibri" panose="020F0502020204030204" pitchFamily="34" charset="0"/>
              </a:rPr>
              <a:t>Es el dato más frecuente. Útil con categóricas. </a:t>
            </a:r>
          </a:p>
          <a:p>
            <a:endParaRPr lang="es-ES" sz="1600" dirty="0">
              <a:solidFill>
                <a:srgbClr val="002060"/>
              </a:solidFill>
              <a:latin typeface="Calibri" panose="020F0502020204030204" pitchFamily="34" charset="0"/>
              <a:cs typeface="Calibri" panose="020F0502020204030204" pitchFamily="34" charset="0"/>
            </a:endParaRPr>
          </a:p>
          <a:p>
            <a:r>
              <a:rPr lang="es-ES" sz="1600" dirty="0">
                <a:solidFill>
                  <a:srgbClr val="002060"/>
                </a:solidFill>
                <a:latin typeface="Calibri" panose="020F0502020204030204" pitchFamily="34" charset="0"/>
                <a:cs typeface="Calibri" panose="020F0502020204030204" pitchFamily="34" charset="0"/>
              </a:rPr>
              <a:t>Sin embargo, la moda no siempre existe o puede ser múltiple, lo que dificulta su interpretación.</a:t>
            </a:r>
          </a:p>
        </p:txBody>
      </p:sp>
      <p:pic>
        <p:nvPicPr>
          <p:cNvPr id="3" name="Imagen 2">
            <a:extLst>
              <a:ext uri="{FF2B5EF4-FFF2-40B4-BE49-F238E27FC236}">
                <a16:creationId xmlns:a16="http://schemas.microsoft.com/office/drawing/2014/main" id="{5DA382C8-5911-014E-4FDA-125B5B1B983E}"/>
              </a:ext>
            </a:extLst>
          </p:cNvPr>
          <p:cNvPicPr>
            <a:picLocks noChangeAspect="1"/>
          </p:cNvPicPr>
          <p:nvPr/>
        </p:nvPicPr>
        <p:blipFill>
          <a:blip r:embed="rId4"/>
          <a:stretch>
            <a:fillRect/>
          </a:stretch>
        </p:blipFill>
        <p:spPr>
          <a:xfrm>
            <a:off x="1649101" y="2735089"/>
            <a:ext cx="6084335" cy="1396105"/>
          </a:xfrm>
          <a:prstGeom prst="rect">
            <a:avLst/>
          </a:prstGeom>
        </p:spPr>
      </p:pic>
    </p:spTree>
    <p:extLst>
      <p:ext uri="{BB962C8B-B14F-4D97-AF65-F5344CB8AC3E}">
        <p14:creationId xmlns:p14="http://schemas.microsoft.com/office/powerpoint/2010/main" val="958608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9090509" cy="830997"/>
          </a:xfrm>
          <a:prstGeom prst="rect">
            <a:avLst/>
          </a:prstGeom>
          <a:noFill/>
        </p:spPr>
        <p:txBody>
          <a:bodyPr wrap="square" rtlCol="0">
            <a:spAutoFit/>
          </a:bodyPr>
          <a:lstStyle/>
          <a:p>
            <a:r>
              <a:rPr lang="es-PE" sz="2400" b="1" dirty="0">
                <a:solidFill>
                  <a:srgbClr val="002060"/>
                </a:solidFill>
                <a:latin typeface="Calibri" panose="020F0502020204030204" pitchFamily="34" charset="0"/>
                <a:cs typeface="Calibri" panose="020F0502020204030204" pitchFamily="34" charset="0"/>
              </a:rPr>
              <a:t>&gt; </a:t>
            </a:r>
            <a:r>
              <a:rPr lang="es-ES" sz="2400" b="1" u="sng" dirty="0">
                <a:solidFill>
                  <a:srgbClr val="002060"/>
                </a:solidFill>
                <a:latin typeface="Calibri" panose="020F0502020204030204" pitchFamily="34" charset="0"/>
                <a:cs typeface="Calibri" panose="020F0502020204030204" pitchFamily="34" charset="0"/>
              </a:rPr>
              <a:t>¿Cómo identifico el valor más representativo de una variable? </a:t>
            </a:r>
          </a:p>
          <a:p>
            <a:endParaRPr lang="es-PE" sz="2400" b="1" u="sng" dirty="0">
              <a:solidFill>
                <a:srgbClr val="002060"/>
              </a:solidFill>
              <a:latin typeface="Calibri" panose="020F0502020204030204" pitchFamily="34" charset="0"/>
              <a:cs typeface="Calibri" panose="020F0502020204030204" pitchFamily="34" charset="0"/>
            </a:endParaRPr>
          </a:p>
        </p:txBody>
      </p:sp>
      <p:pic>
        <p:nvPicPr>
          <p:cNvPr id="1026" name="Picture 2" descr="No hay descripción alternativa para esta imagen">
            <a:extLst>
              <a:ext uri="{FF2B5EF4-FFF2-40B4-BE49-F238E27FC236}">
                <a16:creationId xmlns:a16="http://schemas.microsoft.com/office/drawing/2014/main" id="{8DE6622D-F134-2B23-17C3-FFB6671152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9910" y="806952"/>
            <a:ext cx="3484179" cy="3987544"/>
          </a:xfrm>
          <a:prstGeom prst="rect">
            <a:avLst/>
          </a:prstGeom>
          <a:noFill/>
          <a:extLst>
            <a:ext uri="{909E8E84-426E-40DD-AFC4-6F175D3DCCD1}">
              <a14:hiddenFill xmlns:a14="http://schemas.microsoft.com/office/drawing/2010/main">
                <a:solidFill>
                  <a:srgbClr val="FFFFFF"/>
                </a:solidFill>
              </a14:hiddenFill>
            </a:ext>
          </a:extLst>
        </p:spPr>
      </p:pic>
      <p:sp>
        <p:nvSpPr>
          <p:cNvPr id="2" name="Bocadillo: rectángulo con esquinas redondeadas 1">
            <a:extLst>
              <a:ext uri="{FF2B5EF4-FFF2-40B4-BE49-F238E27FC236}">
                <a16:creationId xmlns:a16="http://schemas.microsoft.com/office/drawing/2014/main" id="{021510EB-E16A-E426-CA18-65B185313D32}"/>
              </a:ext>
            </a:extLst>
          </p:cNvPr>
          <p:cNvSpPr/>
          <p:nvPr/>
        </p:nvSpPr>
        <p:spPr>
          <a:xfrm>
            <a:off x="6800193" y="3011214"/>
            <a:ext cx="1581807" cy="1421638"/>
          </a:xfrm>
          <a:prstGeom prst="wedgeRoundRectCallout">
            <a:avLst>
              <a:gd name="adj1" fmla="val -127494"/>
              <a:gd name="adj2" fmla="val 61255"/>
              <a:gd name="adj3" fmla="val 16667"/>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002060"/>
                </a:solidFill>
              </a:rPr>
              <a:t>Para categóricas muchas veces se prefiere usar una tabla de frecuencias!</a:t>
            </a:r>
            <a:endParaRPr lang="es-PE" dirty="0">
              <a:solidFill>
                <a:srgbClr val="002060"/>
              </a:solidFill>
            </a:endParaRPr>
          </a:p>
        </p:txBody>
      </p:sp>
    </p:spTree>
    <p:extLst>
      <p:ext uri="{BB962C8B-B14F-4D97-AF65-F5344CB8AC3E}">
        <p14:creationId xmlns:p14="http://schemas.microsoft.com/office/powerpoint/2010/main" val="1125327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9090509" cy="461665"/>
          </a:xfrm>
          <a:prstGeom prst="rect">
            <a:avLst/>
          </a:prstGeom>
          <a:noFill/>
        </p:spPr>
        <p:txBody>
          <a:bodyPr wrap="square" rtlCol="0">
            <a:spAutoFit/>
          </a:bodyPr>
          <a:lstStyle/>
          <a:p>
            <a:r>
              <a:rPr lang="es-PE" sz="2400" b="1" dirty="0">
                <a:solidFill>
                  <a:srgbClr val="002060"/>
                </a:solidFill>
                <a:latin typeface="Calibri" panose="020F0502020204030204" pitchFamily="34" charset="0"/>
                <a:cs typeface="Calibri" panose="020F0502020204030204" pitchFamily="34" charset="0"/>
              </a:rPr>
              <a:t>&gt; </a:t>
            </a:r>
            <a:r>
              <a:rPr lang="es-ES" sz="2400" b="1" u="sng" dirty="0">
                <a:solidFill>
                  <a:srgbClr val="002060"/>
                </a:solidFill>
                <a:latin typeface="Calibri" panose="020F0502020204030204" pitchFamily="34" charset="0"/>
                <a:cs typeface="Calibri" panose="020F0502020204030204" pitchFamily="34" charset="0"/>
              </a:rPr>
              <a:t>¿Qué tanto varían mis datos?</a:t>
            </a:r>
            <a:endParaRPr lang="es-PE" sz="2400" b="1" u="sng" dirty="0">
              <a:solidFill>
                <a:srgbClr val="002060"/>
              </a:solidFill>
              <a:latin typeface="Calibri" panose="020F0502020204030204" pitchFamily="34" charset="0"/>
              <a:cs typeface="Calibri" panose="020F0502020204030204" pitchFamily="34" charset="0"/>
            </a:endParaRPr>
          </a:p>
        </p:txBody>
      </p:sp>
      <p:sp>
        <p:nvSpPr>
          <p:cNvPr id="6" name="Google Shape;111;p17">
            <a:extLst>
              <a:ext uri="{FF2B5EF4-FFF2-40B4-BE49-F238E27FC236}">
                <a16:creationId xmlns:a16="http://schemas.microsoft.com/office/drawing/2014/main" id="{50F9984D-CF5F-36E2-7AEA-197A8154B074}"/>
              </a:ext>
            </a:extLst>
          </p:cNvPr>
          <p:cNvSpPr txBox="1">
            <a:spLocks/>
          </p:cNvSpPr>
          <p:nvPr/>
        </p:nvSpPr>
        <p:spPr>
          <a:xfrm>
            <a:off x="448906" y="910289"/>
            <a:ext cx="7767442" cy="3573600"/>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381000">
              <a:spcBef>
                <a:spcPts val="0"/>
              </a:spcBef>
              <a:spcAft>
                <a:spcPts val="600"/>
              </a:spcAft>
              <a:buClrTx/>
              <a:buSzPts val="2400"/>
              <a:buFont typeface="Arial" panose="020B0604020202020204" pitchFamily="34" charset="0"/>
              <a:buChar char="◎"/>
            </a:pPr>
            <a:r>
              <a:rPr lang="es-ES" sz="1800" b="1" dirty="0">
                <a:solidFill>
                  <a:srgbClr val="002060"/>
                </a:solidFill>
              </a:rPr>
              <a:t>Dispersión</a:t>
            </a:r>
            <a:r>
              <a:rPr lang="es-ES" sz="1800" dirty="0">
                <a:solidFill>
                  <a:srgbClr val="002060"/>
                </a:solidFill>
              </a:rPr>
              <a:t>: Forma en que se dispersan las puntuaciones de una variable numérica de menor a mayor.</a:t>
            </a:r>
          </a:p>
          <a:p>
            <a:pPr marL="457200" indent="-381000">
              <a:spcBef>
                <a:spcPts val="0"/>
              </a:spcBef>
              <a:spcAft>
                <a:spcPts val="600"/>
              </a:spcAft>
              <a:buClrTx/>
              <a:buSzPts val="2400"/>
              <a:buFont typeface="Arial" panose="020B0604020202020204" pitchFamily="34" charset="0"/>
              <a:buChar char="◎"/>
            </a:pPr>
            <a:r>
              <a:rPr lang="es-ES" sz="1800" dirty="0">
                <a:solidFill>
                  <a:srgbClr val="002060"/>
                </a:solidFill>
              </a:rPr>
              <a:t>Las medidas de dispersión son una serie de estadísticos que nos permiten conocer la variabilidad o amplitud de los datos en un conjunto de observaciones. </a:t>
            </a:r>
          </a:p>
          <a:p>
            <a:pPr marL="457200" indent="-381000">
              <a:spcBef>
                <a:spcPts val="0"/>
              </a:spcBef>
              <a:spcAft>
                <a:spcPts val="600"/>
              </a:spcAft>
              <a:buClrTx/>
              <a:buSzPts val="2400"/>
              <a:buFont typeface="Arial" panose="020B0604020202020204" pitchFamily="34" charset="0"/>
              <a:buChar char="◎"/>
            </a:pPr>
            <a:r>
              <a:rPr lang="es-ES" sz="1800" dirty="0">
                <a:solidFill>
                  <a:srgbClr val="002060"/>
                </a:solidFill>
              </a:rPr>
              <a:t>Estas medidas nos indican cuánto se alejan los valores de la media, la mediana o cualquier otro estadístico de tendencia central, lo que es de gran utilidad para entender la homogeneidad o heterogeneidad de la distribución de los datos.</a:t>
            </a:r>
          </a:p>
          <a:p>
            <a:pPr marL="457200" indent="-381000">
              <a:spcBef>
                <a:spcPts val="0"/>
              </a:spcBef>
              <a:spcAft>
                <a:spcPts val="600"/>
              </a:spcAft>
              <a:buClrTx/>
              <a:buSzPts val="2400"/>
              <a:buFont typeface="Arial" panose="020B0604020202020204" pitchFamily="34" charset="0"/>
              <a:buChar char="◎"/>
            </a:pPr>
            <a:r>
              <a:rPr lang="es-ES" sz="1800" dirty="0">
                <a:solidFill>
                  <a:srgbClr val="002060"/>
                </a:solidFill>
              </a:rPr>
              <a:t>Las medidas de dispersión más comunes son el rango, la varianza, la desviación estándar y el coeficiente de variación. </a:t>
            </a:r>
            <a:endParaRPr lang="en" sz="1800" dirty="0">
              <a:solidFill>
                <a:srgbClr val="002060"/>
              </a:solidFill>
            </a:endParaRPr>
          </a:p>
        </p:txBody>
      </p:sp>
    </p:spTree>
    <p:extLst>
      <p:ext uri="{BB962C8B-B14F-4D97-AF65-F5344CB8AC3E}">
        <p14:creationId xmlns:p14="http://schemas.microsoft.com/office/powerpoint/2010/main" val="12785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Google Shape;111;p17">
            <a:extLst>
              <a:ext uri="{FF2B5EF4-FFF2-40B4-BE49-F238E27FC236}">
                <a16:creationId xmlns:a16="http://schemas.microsoft.com/office/drawing/2014/main" id="{3AEFF0C6-CDBE-FC39-1729-C85C927BBA2D}"/>
              </a:ext>
            </a:extLst>
          </p:cNvPr>
          <p:cNvSpPr txBox="1">
            <a:spLocks noGrp="1"/>
          </p:cNvSpPr>
          <p:nvPr>
            <p:ph type="body" idx="1"/>
          </p:nvPr>
        </p:nvSpPr>
        <p:spPr>
          <a:xfrm>
            <a:off x="707323" y="983176"/>
            <a:ext cx="7571700" cy="3573600"/>
          </a:xfrm>
          <a:prstGeom prst="rect">
            <a:avLst/>
          </a:prstGeom>
        </p:spPr>
        <p:txBody>
          <a:bodyPr spcFirstLastPara="1" wrap="square" lIns="91425" tIns="91425" rIns="91425" bIns="91425" anchor="t" anchorCtr="0">
            <a:noAutofit/>
          </a:bodyPr>
          <a:lstStyle/>
          <a:p>
            <a:pPr marL="457200" lvl="0" indent="-381000" algn="just" rtl="0">
              <a:spcBef>
                <a:spcPts val="0"/>
              </a:spcBef>
              <a:spcAft>
                <a:spcPts val="600"/>
              </a:spcAft>
              <a:buSzPts val="2400"/>
              <a:buChar char="◎"/>
            </a:pPr>
            <a:r>
              <a:rPr lang="es-ES" sz="2000" dirty="0">
                <a:solidFill>
                  <a:srgbClr val="002060"/>
                </a:solidFill>
              </a:rPr>
              <a:t>El rango es una medida de dispersión que se utiliza para determinar la amplitud total de un conjunto de datos. </a:t>
            </a:r>
          </a:p>
          <a:p>
            <a:pPr marL="457200" lvl="0" indent="-381000" algn="just" rtl="0">
              <a:spcBef>
                <a:spcPts val="0"/>
              </a:spcBef>
              <a:spcAft>
                <a:spcPts val="600"/>
              </a:spcAft>
              <a:buSzPts val="2400"/>
              <a:buChar char="◎"/>
            </a:pPr>
            <a:r>
              <a:rPr lang="es-ES" sz="2000" dirty="0">
                <a:solidFill>
                  <a:srgbClr val="002060"/>
                </a:solidFill>
              </a:rPr>
              <a:t>Es la diferencia entre el valor máximo y el valor mínimo en un conjunto de datos. </a:t>
            </a:r>
          </a:p>
          <a:p>
            <a:pPr marL="457200" lvl="0" indent="-381000" algn="just" rtl="0">
              <a:spcBef>
                <a:spcPts val="0"/>
              </a:spcBef>
              <a:spcAft>
                <a:spcPts val="600"/>
              </a:spcAft>
              <a:buSzPts val="2400"/>
              <a:buChar char="◎"/>
            </a:pPr>
            <a:r>
              <a:rPr lang="es-ES" sz="2000" dirty="0">
                <a:solidFill>
                  <a:srgbClr val="002060"/>
                </a:solidFill>
              </a:rPr>
              <a:t>Es una medida muy sencilla de calcular y proporciona una idea general de la variabilidad de los datos. Sin embargo, no toma en cuenta la distribución de los datos en el conjunto, lo que puede hacer que la medida sea menos informativa en ciertos casos.</a:t>
            </a:r>
            <a:endParaRPr lang="en" sz="2000" dirty="0">
              <a:solidFill>
                <a:srgbClr val="002060"/>
              </a:solidFill>
            </a:endParaRPr>
          </a:p>
        </p:txBody>
      </p:sp>
      <p:sp>
        <p:nvSpPr>
          <p:cNvPr id="5" name="Rectángulo 4">
            <a:extLst>
              <a:ext uri="{FF2B5EF4-FFF2-40B4-BE49-F238E27FC236}">
                <a16:creationId xmlns:a16="http://schemas.microsoft.com/office/drawing/2014/main" id="{F92C504E-EAC5-E370-D42C-03DF5B33037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6" name="Picture 2" descr="Oducal">
            <a:extLst>
              <a:ext uri="{FF2B5EF4-FFF2-40B4-BE49-F238E27FC236}">
                <a16:creationId xmlns:a16="http://schemas.microsoft.com/office/drawing/2014/main" id="{907F274A-710C-C784-F7B8-5BF7A5BE0295}"/>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1631E587-6341-474F-9C82-8987368AA05B}"/>
              </a:ext>
            </a:extLst>
          </p:cNvPr>
          <p:cNvSpPr txBox="1"/>
          <p:nvPr/>
        </p:nvSpPr>
        <p:spPr>
          <a:xfrm>
            <a:off x="332015" y="221064"/>
            <a:ext cx="9090509" cy="461665"/>
          </a:xfrm>
          <a:prstGeom prst="rect">
            <a:avLst/>
          </a:prstGeom>
          <a:noFill/>
        </p:spPr>
        <p:txBody>
          <a:bodyPr wrap="square" rtlCol="0">
            <a:spAutoFit/>
          </a:bodyPr>
          <a:lstStyle/>
          <a:p>
            <a:r>
              <a:rPr lang="es-PE" sz="2400" b="1" dirty="0">
                <a:solidFill>
                  <a:srgbClr val="002060"/>
                </a:solidFill>
                <a:latin typeface="Calibri" panose="020F0502020204030204" pitchFamily="34" charset="0"/>
                <a:cs typeface="Calibri" panose="020F0502020204030204" pitchFamily="34" charset="0"/>
              </a:rPr>
              <a:t>&gt; </a:t>
            </a:r>
            <a:r>
              <a:rPr lang="es-ES" sz="2400" b="1" u="sng" dirty="0">
                <a:solidFill>
                  <a:srgbClr val="002060"/>
                </a:solidFill>
                <a:latin typeface="Calibri" panose="020F0502020204030204" pitchFamily="34" charset="0"/>
                <a:cs typeface="Calibri" panose="020F0502020204030204" pitchFamily="34" charset="0"/>
              </a:rPr>
              <a:t>Rango</a:t>
            </a:r>
            <a:endParaRPr lang="es-PE" sz="2400" b="1" u="sng"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91461390"/>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1240</TotalTime>
  <Words>2102</Words>
  <Application>Microsoft Office PowerPoint</Application>
  <PresentationFormat>Presentación en pantalla (16:9)</PresentationFormat>
  <Paragraphs>140</Paragraphs>
  <Slides>25</Slides>
  <Notes>25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25</vt:i4>
      </vt:variant>
    </vt:vector>
  </HeadingPairs>
  <TitlesOfParts>
    <vt:vector size="34" baseType="lpstr">
      <vt:lpstr>Source Sans Pro</vt:lpstr>
      <vt:lpstr>KaTeX_Main</vt:lpstr>
      <vt:lpstr>Arial</vt:lpstr>
      <vt:lpstr>Wingdings</vt:lpstr>
      <vt:lpstr>Roboto Slab</vt:lpstr>
      <vt:lpstr>Calibri</vt:lpstr>
      <vt:lpstr>Söhne</vt:lpstr>
      <vt:lpstr>Consolas</vt:lpstr>
      <vt:lpstr>Cordelia template</vt:lpstr>
      <vt:lpstr>Fundamentos de R para Ciencias Sociales y Gestión Pública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de R para Ciencias Sociales y Gestión Pública</dc:title>
  <dc:creator>PC</dc:creator>
  <cp:lastModifiedBy>Christian Chiroque</cp:lastModifiedBy>
  <cp:revision>78</cp:revision>
  <dcterms:modified xsi:type="dcterms:W3CDTF">2023-11-19T18:10:15Z</dcterms:modified>
</cp:coreProperties>
</file>